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9" r:id="rId4"/>
    <p:sldId id="263" r:id="rId5"/>
    <p:sldId id="265" r:id="rId6"/>
    <p:sldId id="260" r:id="rId7"/>
    <p:sldId id="261" r:id="rId8"/>
    <p:sldId id="262" r:id="rId9"/>
    <p:sldId id="264" r:id="rId10"/>
    <p:sldId id="266" r:id="rId11"/>
    <p:sldId id="267" r:id="rId12"/>
    <p:sldId id="268" r:id="rId13"/>
    <p:sldId id="269" r:id="rId14"/>
    <p:sldId id="282" r:id="rId15"/>
    <p:sldId id="283" r:id="rId16"/>
    <p:sldId id="284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5" r:id="rId30"/>
    <p:sldId id="286" r:id="rId31"/>
  </p:sldIdLst>
  <p:sldSz cx="12192000" cy="6858000"/>
  <p:notesSz cx="6858000" cy="9144000"/>
  <p:defaultTextStyle>
    <a:defPPr>
      <a:defRPr lang="en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330" autoAdjust="0"/>
    <p:restoredTop sz="95859"/>
  </p:normalViewPr>
  <p:slideViewPr>
    <p:cSldViewPr snapToGrid="0" snapToObjects="1">
      <p:cViewPr varScale="1">
        <p:scale>
          <a:sx n="114" d="100"/>
          <a:sy n="114" d="100"/>
        </p:scale>
        <p:origin x="62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8BA1B-E0DB-D74F-AFF0-F9A902A94E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619D66-D0CB-A64F-8D56-F1D5DAD100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B1358A-D94A-9C4C-BCEA-2C7B7318E5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B6A5CE-24BA-B740-B30E-68E2F4FE1B23}" type="datetimeFigureOut">
              <a:rPr lang="en-UA" smtClean="0"/>
              <a:t>01/17/2024</a:t>
            </a:fld>
            <a:endParaRPr lang="en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854AC5-4BA4-4046-B028-EAA3454829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7086CD-8581-9141-AFCC-9D593DB5A0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10947-6555-4A4B-83D1-9E2D12C5A0C5}" type="slidenum">
              <a:rPr lang="en-UA" smtClean="0"/>
              <a:t>‹#›</a:t>
            </a:fld>
            <a:endParaRPr lang="en-UA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7E18344-7106-CB4E-8F9A-945941B9F5B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1374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17BBB-6338-F741-96B0-C87CAED17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D3AB198-505D-0A48-A148-13DCE7312C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944F69-7CF7-6D46-A41E-AF9774E7DD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B6A5CE-24BA-B740-B30E-68E2F4FE1B23}" type="datetimeFigureOut">
              <a:rPr lang="en-UA" smtClean="0"/>
              <a:t>01/17/2024</a:t>
            </a:fld>
            <a:endParaRPr lang="en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752CE8-4B32-9347-B545-58C4C0CEA0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DF1577-F5F7-A24D-BD00-24007343F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10947-6555-4A4B-83D1-9E2D12C5A0C5}" type="slidenum">
              <a:rPr lang="en-UA" smtClean="0"/>
              <a:t>‹#›</a:t>
            </a:fld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32036294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AC605A2-785B-D944-A1F7-8DD9B40A107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0EEABEF-9EB7-0644-A65A-ED38EA5E12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5A1575-5635-7E47-9CCE-D0593F5258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B6A5CE-24BA-B740-B30E-68E2F4FE1B23}" type="datetimeFigureOut">
              <a:rPr lang="en-UA" smtClean="0"/>
              <a:t>01/17/2024</a:t>
            </a:fld>
            <a:endParaRPr lang="en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5E5EED-3D37-6D4D-A3AF-E409D21B1F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92B6BE-746E-D74B-B102-4C7AF32B97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10947-6555-4A4B-83D1-9E2D12C5A0C5}" type="slidenum">
              <a:rPr lang="en-UA" smtClean="0"/>
              <a:t>‹#›</a:t>
            </a:fld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33459887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CBEB2-85AD-5E42-A839-138976AE3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DD1B06-28FA-124D-B7BE-9100597098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E4BB85-470A-214B-9EB1-5653D3D86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B6A5CE-24BA-B740-B30E-68E2F4FE1B23}" type="datetimeFigureOut">
              <a:rPr lang="en-UA" smtClean="0"/>
              <a:t>01/17/2024</a:t>
            </a:fld>
            <a:endParaRPr lang="en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E69BD7-CD4A-034C-9CDA-C962CE492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CE066C-469E-C44E-9649-AC056AF29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10947-6555-4A4B-83D1-9E2D12C5A0C5}" type="slidenum">
              <a:rPr lang="en-UA" smtClean="0"/>
              <a:t>‹#›</a:t>
            </a:fld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6221168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48614-D8CF-0447-9C23-B8500D1813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6172B2-D00B-1148-B8AD-11122C02F2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2261EB-EBCE-5B48-B8BB-B9F07C6F5B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B6A5CE-24BA-B740-B30E-68E2F4FE1B23}" type="datetimeFigureOut">
              <a:rPr lang="en-UA" smtClean="0"/>
              <a:t>01/17/2024</a:t>
            </a:fld>
            <a:endParaRPr lang="en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F3710D-36F4-BA4E-886D-1D02FE6B6D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AB55E4-7C8A-994A-B355-A497BC77D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10947-6555-4A4B-83D1-9E2D12C5A0C5}" type="slidenum">
              <a:rPr lang="en-UA" smtClean="0"/>
              <a:t>‹#›</a:t>
            </a:fld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36449333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DB233E-0E72-BD46-A066-934758F3E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C1332B-0CA8-124D-812D-8CF46019C7A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007212-B13E-9A4D-9F2C-493F775A64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E9C18F-2FE4-0E40-B34F-A7565FC7AF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B6A5CE-24BA-B740-B30E-68E2F4FE1B23}" type="datetimeFigureOut">
              <a:rPr lang="en-UA" smtClean="0"/>
              <a:t>01/17/2024</a:t>
            </a:fld>
            <a:endParaRPr lang="en-U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4D60F3-9E1C-AF48-A6EB-4EC3041B83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AFF8F0-4828-A044-9CA3-4C27D1736F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10947-6555-4A4B-83D1-9E2D12C5A0C5}" type="slidenum">
              <a:rPr lang="en-UA" smtClean="0"/>
              <a:t>‹#›</a:t>
            </a:fld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37136402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7D8AFB-777A-474B-B510-66C095D8CA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ABE98B-6CDC-6347-A98B-004DDDA437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884F1A-8E18-864C-8231-FFB65F30A6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C13EB06-EBD6-5249-AB76-544BCCF8FE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BDE2ECA-2A17-4A48-A5EB-C0A4B036B21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903C23-6F84-C145-88F3-94DA22CD8F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B6A5CE-24BA-B740-B30E-68E2F4FE1B23}" type="datetimeFigureOut">
              <a:rPr lang="en-UA" smtClean="0"/>
              <a:t>01/17/2024</a:t>
            </a:fld>
            <a:endParaRPr lang="en-U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286A5F6-36B1-C04C-A796-E76F1FA2DA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ECD5FB2-0BA9-3941-98D4-0AF408851F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10947-6555-4A4B-83D1-9E2D12C5A0C5}" type="slidenum">
              <a:rPr lang="en-UA" smtClean="0"/>
              <a:t>‹#›</a:t>
            </a:fld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5833011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052FF-F90F-6442-B761-A460F1B82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53C17DE-39A3-1340-8891-2B974581ED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B6A5CE-24BA-B740-B30E-68E2F4FE1B23}" type="datetimeFigureOut">
              <a:rPr lang="en-UA" smtClean="0"/>
              <a:t>01/17/2024</a:t>
            </a:fld>
            <a:endParaRPr lang="en-U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FB0BEA-D525-A146-902C-61822FC7DD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A6DE3A-E4E2-B14A-A9B7-4EE25C3F8E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10947-6555-4A4B-83D1-9E2D12C5A0C5}" type="slidenum">
              <a:rPr lang="en-UA" smtClean="0"/>
              <a:t>‹#›</a:t>
            </a:fld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13330005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FC7EE37-85C4-3349-98E5-CE2B31B0E3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B6A5CE-24BA-B740-B30E-68E2F4FE1B23}" type="datetimeFigureOut">
              <a:rPr lang="en-UA" smtClean="0"/>
              <a:t>01/17/2024</a:t>
            </a:fld>
            <a:endParaRPr lang="en-U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EF3BFE-0E18-DA46-9BCD-785ED05368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AC0754-B900-2246-BFF0-A6DA16A08F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10947-6555-4A4B-83D1-9E2D12C5A0C5}" type="slidenum">
              <a:rPr lang="en-UA" smtClean="0"/>
              <a:t>‹#›</a:t>
            </a:fld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39607074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05AF08-2A69-D046-B333-71B71F03BE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70335C-C888-BE42-89E2-3D4B5EA3BE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CECBC7-68E3-1E40-993D-16A5881202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43A014-0001-D54A-9D81-0FB16BE8B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B6A5CE-24BA-B740-B30E-68E2F4FE1B23}" type="datetimeFigureOut">
              <a:rPr lang="en-UA" smtClean="0"/>
              <a:t>01/17/2024</a:t>
            </a:fld>
            <a:endParaRPr lang="en-U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C353CB-475E-3C45-B98B-8F2FA128E4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FACD18-6E78-4742-B59B-5A7E56A826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10947-6555-4A4B-83D1-9E2D12C5A0C5}" type="slidenum">
              <a:rPr lang="en-UA" smtClean="0"/>
              <a:t>‹#›</a:t>
            </a:fld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22064561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F7AFD2-93D0-A443-810A-E043D9138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07ED069-C5BD-2E4D-BD56-89E9DDEBBE1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D98BCA-5E38-DC49-A254-FAE1BBE3D8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234448-D0BC-BA4B-A84B-2D1E45428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B6A5CE-24BA-B740-B30E-68E2F4FE1B23}" type="datetimeFigureOut">
              <a:rPr lang="en-UA" smtClean="0"/>
              <a:t>01/17/2024</a:t>
            </a:fld>
            <a:endParaRPr lang="en-U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DD07FB-9AC6-0842-AE86-2218B74BF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0C524F-DF5F-CD47-B309-1EB49F652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10947-6555-4A4B-83D1-9E2D12C5A0C5}" type="slidenum">
              <a:rPr lang="en-UA" smtClean="0"/>
              <a:t>‹#›</a:t>
            </a:fld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17449734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D441234-9B28-4743-85BE-B265640C82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C28A64-C618-6447-A613-96297ADE62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58F4BB-57CB-AD42-A750-BE53C910670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B6A5CE-24BA-B740-B30E-68E2F4FE1B23}" type="datetimeFigureOut">
              <a:rPr lang="en-UA" smtClean="0"/>
              <a:t>01/17/2024</a:t>
            </a:fld>
            <a:endParaRPr lang="en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6220F4-A3FD-7441-BC27-8911BA615C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601F1B-B2E2-2A48-9589-D16B7A278B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910947-6555-4A4B-83D1-9E2D12C5A0C5}" type="slidenum">
              <a:rPr lang="en-UA" smtClean="0"/>
              <a:t>‹#›</a:t>
            </a:fld>
            <a:endParaRPr lang="en-UA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0F10239-4724-6644-B281-E6E3E93C41CB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1409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10" Type="http://schemas.openxmlformats.org/officeDocument/2006/relationships/image" Target="../media/image64.png"/><Relationship Id="rId4" Type="http://schemas.openxmlformats.org/officeDocument/2006/relationships/image" Target="../media/image58.png"/><Relationship Id="rId9" Type="http://schemas.openxmlformats.org/officeDocument/2006/relationships/image" Target="../media/image63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F20BEF-E510-5540-B603-290ED625DC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90161" y="1419246"/>
            <a:ext cx="5573486" cy="2387600"/>
          </a:xfrm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Платформер на 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PyGame</a:t>
            </a:r>
            <a:endParaRPr lang="en-UA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3B7F99-DBBD-DD42-A47A-D1D67A5D8B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61822" y="5276674"/>
            <a:ext cx="3980666" cy="1434518"/>
          </a:xfrm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Михаил Смирнов</a:t>
            </a:r>
          </a:p>
          <a:p>
            <a:r>
              <a:rPr lang="ru-RU" dirty="0">
                <a:solidFill>
                  <a:schemeClr val="bg1"/>
                </a:solidFill>
              </a:rPr>
              <a:t>Денис Антонюк</a:t>
            </a:r>
          </a:p>
          <a:p>
            <a:r>
              <a:rPr lang="ru-RU" dirty="0">
                <a:solidFill>
                  <a:schemeClr val="bg1"/>
                </a:solidFill>
              </a:rPr>
              <a:t>Матвей Уланов</a:t>
            </a:r>
          </a:p>
        </p:txBody>
      </p:sp>
    </p:spTree>
    <p:extLst>
      <p:ext uri="{BB962C8B-B14F-4D97-AF65-F5344CB8AC3E}">
        <p14:creationId xmlns:p14="http://schemas.microsoft.com/office/powerpoint/2010/main" val="25800925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E2F1DF18-EAEB-4C4B-A689-751341DB4A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1885" y="382719"/>
            <a:ext cx="11761364" cy="135380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>
                <a:solidFill>
                  <a:schemeClr val="bg1"/>
                </a:solidFill>
              </a:rPr>
              <a:t>Запуск уровней осуществляется функцией </a:t>
            </a:r>
            <a:r>
              <a:rPr lang="en-US" dirty="0">
                <a:solidFill>
                  <a:srgbClr val="FF0000"/>
                </a:solidFill>
              </a:rPr>
              <a:t>def level(), </a:t>
            </a:r>
            <a:r>
              <a:rPr lang="ru-RU" dirty="0">
                <a:solidFill>
                  <a:schemeClr val="bg1"/>
                </a:solidFill>
              </a:rPr>
              <a:t>она отвечает за </a:t>
            </a:r>
            <a:r>
              <a:rPr lang="en-US" dirty="0">
                <a:solidFill>
                  <a:schemeClr val="bg1"/>
                </a:solidFill>
              </a:rPr>
              <a:t>     </a:t>
            </a:r>
            <a:r>
              <a:rPr lang="ru-RU" dirty="0">
                <a:solidFill>
                  <a:schemeClr val="bg1"/>
                </a:solidFill>
              </a:rPr>
              <a:t>спавн персонажа</a:t>
            </a:r>
            <a:r>
              <a:rPr lang="en-US" dirty="0">
                <a:solidFill>
                  <a:schemeClr val="bg1"/>
                </a:solidFill>
              </a:rPr>
              <a:t>,</a:t>
            </a:r>
            <a:r>
              <a:rPr lang="ru-RU" dirty="0">
                <a:solidFill>
                  <a:schemeClr val="bg1"/>
                </a:solidFill>
              </a:rPr>
              <a:t> его передвижения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ru-RU" dirty="0">
                <a:solidFill>
                  <a:schemeClr val="bg1"/>
                </a:solidFill>
              </a:rPr>
              <a:t>отрисовку структуры уровня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ru-RU" dirty="0">
                <a:solidFill>
                  <a:schemeClr val="bg1"/>
                </a:solidFill>
              </a:rPr>
              <a:t>спавн мобов:</a:t>
            </a:r>
            <a:endParaRPr lang="ru-RU" dirty="0">
              <a:solidFill>
                <a:srgbClr val="FF0000"/>
              </a:solidFill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2C6607C-9B50-4B89-8F75-9F95B08696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885" y="1619251"/>
            <a:ext cx="3554307" cy="235713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6E16D46-5E30-4E71-90AA-6914730F25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8077" y="1619251"/>
            <a:ext cx="3074214" cy="2620845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04E0426-A2DA-4385-A9A4-46177A0ABD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6926" y="1619251"/>
            <a:ext cx="4064438" cy="3277474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AEBB77D4-6CC7-41A0-BB26-AC3655AA62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1885" y="4394287"/>
            <a:ext cx="2831471" cy="1654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587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5C97D975-14B1-446A-BF74-25A90460F4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5804" y="248495"/>
            <a:ext cx="11409726" cy="4351338"/>
          </a:xfrm>
        </p:spPr>
        <p:txBody>
          <a:bodyPr/>
          <a:lstStyle/>
          <a:p>
            <a:pPr marL="0" indent="0">
              <a:buNone/>
            </a:pPr>
            <a:r>
              <a:rPr lang="ru-RU" dirty="0">
                <a:solidFill>
                  <a:schemeClr val="bg1"/>
                </a:solidFill>
              </a:rPr>
              <a:t>Переход между уровнями производит функция </a:t>
            </a:r>
            <a:r>
              <a:rPr lang="en-US" dirty="0">
                <a:solidFill>
                  <a:srgbClr val="FF0000"/>
                </a:solidFill>
              </a:rPr>
              <a:t>def fade()</a:t>
            </a:r>
            <a:r>
              <a:rPr lang="ru-RU" dirty="0">
                <a:solidFill>
                  <a:schemeClr val="bg1"/>
                </a:solidFill>
              </a:rPr>
              <a:t>:</a:t>
            </a:r>
          </a:p>
          <a:p>
            <a:pPr marL="0" indent="0">
              <a:buNone/>
            </a:pPr>
            <a:endParaRPr lang="ru-RU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ru-RU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ru-RU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ru-RU" dirty="0">
                <a:solidFill>
                  <a:schemeClr val="bg1"/>
                </a:solidFill>
              </a:rPr>
              <a:t>					       </a:t>
            </a:r>
            <a:r>
              <a:rPr lang="ru-RU" sz="2000" dirty="0">
                <a:solidFill>
                  <a:schemeClr val="bg1"/>
                </a:solidFill>
              </a:rPr>
              <a:t>После прохода персонажа в дверь и </a:t>
            </a:r>
          </a:p>
          <a:p>
            <a:pPr marL="0" indent="0">
              <a:buNone/>
            </a:pPr>
            <a:r>
              <a:rPr lang="ru-RU" sz="2000" dirty="0">
                <a:solidFill>
                  <a:schemeClr val="bg1"/>
                </a:solidFill>
              </a:rPr>
              <a:t>					       происходит переход на следующий </a:t>
            </a:r>
          </a:p>
          <a:p>
            <a:pPr marL="0" indent="0">
              <a:buNone/>
            </a:pPr>
            <a:r>
              <a:rPr lang="ru-RU" sz="2000" dirty="0">
                <a:solidFill>
                  <a:schemeClr val="bg1"/>
                </a:solidFill>
              </a:rPr>
              <a:t>					       уровень</a:t>
            </a:r>
            <a:r>
              <a:rPr lang="en-US" sz="2000" dirty="0">
                <a:solidFill>
                  <a:schemeClr val="bg1"/>
                </a:solidFill>
              </a:rPr>
              <a:t>.</a:t>
            </a:r>
            <a:endParaRPr lang="ru-RU" sz="20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ru-RU" dirty="0">
              <a:solidFill>
                <a:srgbClr val="FF0000"/>
              </a:solidFill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2EACFE7-DC9F-424D-9524-400FE698AB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101" y="904133"/>
            <a:ext cx="4419600" cy="36957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08AEBC5-5A7D-4B67-8F7E-156512DB1E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0323" y="904133"/>
            <a:ext cx="3476625" cy="127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744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72C18DAB-7BDC-4889-8838-61BF9AC7E6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861" y="172994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ru-RU" dirty="0">
                <a:solidFill>
                  <a:schemeClr val="bg1"/>
                </a:solidFill>
              </a:rPr>
              <a:t>Основными спрайтами в проекте являются: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>
                <a:solidFill>
                  <a:schemeClr val="bg1"/>
                </a:solidFill>
              </a:rPr>
              <a:t>Class Player(pygame.sprite.Sprite)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>
                <a:solidFill>
                  <a:schemeClr val="bg1"/>
                </a:solidFill>
              </a:rPr>
              <a:t>Class Enemy(pygame.sprite.Sprite)</a:t>
            </a:r>
            <a:endParaRPr lang="ru-RU" sz="2400" dirty="0">
              <a:solidFill>
                <a:schemeClr val="bg1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2400" dirty="0">
                <a:solidFill>
                  <a:schemeClr val="bg1"/>
                </a:solidFill>
              </a:rPr>
              <a:t>Class Platform(pygame.sprite.Sprite)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>
                <a:solidFill>
                  <a:schemeClr val="bg1"/>
                </a:solidFill>
              </a:rPr>
              <a:t>Class Lava(pygame.sprite.Sprite)</a:t>
            </a:r>
            <a:endParaRPr lang="ru-RU" sz="2400" dirty="0">
              <a:solidFill>
                <a:schemeClr val="bg1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2400" dirty="0">
                <a:solidFill>
                  <a:schemeClr val="bg1"/>
                </a:solidFill>
              </a:rPr>
              <a:t>Class Door(pygame.sprite.Sprite)</a:t>
            </a:r>
            <a:endParaRPr lang="ru-RU" sz="2400" dirty="0">
              <a:solidFill>
                <a:schemeClr val="bg1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2400" dirty="0">
                <a:solidFill>
                  <a:schemeClr val="bg1"/>
                </a:solidFill>
              </a:rPr>
              <a:t>Class Key(pygame.sprite.Sprite)</a:t>
            </a:r>
            <a:endParaRPr lang="ru-RU" sz="2400" dirty="0">
              <a:solidFill>
                <a:schemeClr val="bg1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2400" dirty="0">
                <a:solidFill>
                  <a:schemeClr val="bg1"/>
                </a:solidFill>
              </a:rPr>
              <a:t>Class Camera(pygame.sprite.Sprite)</a:t>
            </a:r>
            <a:endParaRPr lang="ru-RU" sz="2400" dirty="0">
              <a:solidFill>
                <a:schemeClr val="bg1"/>
              </a:solidFill>
            </a:endParaRPr>
          </a:p>
          <a:p>
            <a:pPr marL="514350" indent="-514350">
              <a:buFont typeface="+mj-lt"/>
              <a:buAutoNum type="arabicPeriod"/>
            </a:pPr>
            <a:endParaRPr lang="ru-RU" dirty="0">
              <a:solidFill>
                <a:schemeClr val="bg1"/>
              </a:solidFill>
            </a:endParaRPr>
          </a:p>
          <a:p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04247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3B51D0D7-C00E-4004-A378-BA07EA0321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6805" y="298829"/>
            <a:ext cx="11572611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Class Player</a:t>
            </a:r>
            <a:r>
              <a:rPr lang="ru-RU" dirty="0">
                <a:solidFill>
                  <a:schemeClr val="bg1"/>
                </a:solidFill>
              </a:rPr>
              <a:t>:</a:t>
            </a:r>
          </a:p>
          <a:p>
            <a:pPr marL="0" indent="0">
              <a:buNone/>
            </a:pPr>
            <a:r>
              <a:rPr lang="ru-RU" sz="2400" dirty="0">
                <a:solidFill>
                  <a:schemeClr val="bg1"/>
                </a:solidFill>
              </a:rPr>
              <a:t>Отвечает за модель персонажа</a:t>
            </a:r>
            <a:r>
              <a:rPr lang="en-US" sz="2400" dirty="0">
                <a:solidFill>
                  <a:schemeClr val="bg1"/>
                </a:solidFill>
              </a:rPr>
              <a:t>, </a:t>
            </a:r>
            <a:r>
              <a:rPr lang="ru-RU" sz="2400" dirty="0">
                <a:solidFill>
                  <a:schemeClr val="bg1"/>
                </a:solidFill>
              </a:rPr>
              <a:t>характеристики его передвижений</a:t>
            </a:r>
            <a:r>
              <a:rPr lang="en-US" sz="2400" dirty="0">
                <a:solidFill>
                  <a:schemeClr val="bg1"/>
                </a:solidFill>
              </a:rPr>
              <a:t>, </a:t>
            </a:r>
            <a:r>
              <a:rPr lang="ru-RU" sz="2400" dirty="0">
                <a:solidFill>
                  <a:schemeClr val="bg1"/>
                </a:solidFill>
              </a:rPr>
              <a:t>количество здоровья</a:t>
            </a:r>
            <a:r>
              <a:rPr lang="en-US" sz="2400" dirty="0">
                <a:solidFill>
                  <a:schemeClr val="bg1"/>
                </a:solidFill>
              </a:rPr>
              <a:t>, </a:t>
            </a:r>
            <a:r>
              <a:rPr lang="ru-RU" sz="2400" dirty="0">
                <a:solidFill>
                  <a:schemeClr val="bg1"/>
                </a:solidFill>
              </a:rPr>
              <a:t>анимации действий</a:t>
            </a:r>
            <a:r>
              <a:rPr lang="en-US" sz="2400" dirty="0">
                <a:solidFill>
                  <a:schemeClr val="bg1"/>
                </a:solidFill>
              </a:rPr>
              <a:t>, </a:t>
            </a:r>
            <a:r>
              <a:rPr lang="ru-RU" sz="2400" dirty="0">
                <a:solidFill>
                  <a:schemeClr val="bg1"/>
                </a:solidFill>
              </a:rPr>
              <a:t>размеры на игровом поле: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18493A1-A31D-452C-98F5-27AA36A561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583" y="1718813"/>
            <a:ext cx="3696608" cy="349913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13FE47C-7B73-44C7-9F59-C129D89809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1274" y="1730272"/>
            <a:ext cx="3302617" cy="349398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0343747-65F4-4FE6-9534-289D041754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5974" y="1827188"/>
            <a:ext cx="4290976" cy="3300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4320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25A39BE8-6698-44D3-A63A-DDE06911B8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5803" y="198160"/>
            <a:ext cx="11804009" cy="6395587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Class Enemy</a:t>
            </a:r>
            <a:r>
              <a:rPr lang="ru-RU" dirty="0">
                <a:solidFill>
                  <a:schemeClr val="bg1"/>
                </a:solidFill>
              </a:rPr>
              <a:t>:</a:t>
            </a:r>
          </a:p>
          <a:p>
            <a:pPr marL="0" indent="0">
              <a:buNone/>
            </a:pPr>
            <a:r>
              <a:rPr lang="ru-RU" sz="2800" dirty="0">
                <a:solidFill>
                  <a:schemeClr val="bg1"/>
                </a:solidFill>
              </a:rPr>
              <a:t>Отвечает за модели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ru-RU" sz="2800" dirty="0">
                <a:solidFill>
                  <a:schemeClr val="bg1"/>
                </a:solidFill>
              </a:rPr>
              <a:t>мобов</a:t>
            </a:r>
            <a:r>
              <a:rPr lang="en-US" sz="2800" dirty="0">
                <a:solidFill>
                  <a:schemeClr val="bg1"/>
                </a:solidFill>
              </a:rPr>
              <a:t>, </a:t>
            </a:r>
            <a:r>
              <a:rPr lang="ru-RU" dirty="0">
                <a:solidFill>
                  <a:schemeClr val="bg1"/>
                </a:solidFill>
              </a:rPr>
              <a:t>логику их передвижений</a:t>
            </a:r>
            <a:r>
              <a:rPr lang="en-US" sz="2800" dirty="0">
                <a:solidFill>
                  <a:schemeClr val="bg1"/>
                </a:solidFill>
              </a:rPr>
              <a:t>, </a:t>
            </a:r>
            <a:r>
              <a:rPr lang="ru-RU" sz="2800" dirty="0">
                <a:solidFill>
                  <a:schemeClr val="bg1"/>
                </a:solidFill>
              </a:rPr>
              <a:t>количество здоровья</a:t>
            </a:r>
            <a:r>
              <a:rPr lang="en-US" sz="2800" dirty="0">
                <a:solidFill>
                  <a:schemeClr val="bg1"/>
                </a:solidFill>
              </a:rPr>
              <a:t>,</a:t>
            </a:r>
            <a:r>
              <a:rPr lang="ru-RU" sz="2800" dirty="0">
                <a:solidFill>
                  <a:schemeClr val="bg1"/>
                </a:solidFill>
              </a:rPr>
              <a:t> силу атаки</a:t>
            </a:r>
            <a:r>
              <a:rPr lang="en-US" sz="2800" dirty="0">
                <a:solidFill>
                  <a:schemeClr val="bg1"/>
                </a:solidFill>
              </a:rPr>
              <a:t>,</a:t>
            </a:r>
            <a:r>
              <a:rPr lang="ru-RU" dirty="0">
                <a:solidFill>
                  <a:schemeClr val="bg1"/>
                </a:solidFill>
              </a:rPr>
              <a:t> дальность их зрения</a:t>
            </a:r>
            <a:r>
              <a:rPr lang="en-US" dirty="0">
                <a:solidFill>
                  <a:schemeClr val="bg1"/>
                </a:solidFill>
              </a:rPr>
              <a:t>,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ru-RU" sz="2800" dirty="0">
                <a:solidFill>
                  <a:schemeClr val="bg1"/>
                </a:solidFill>
              </a:rPr>
              <a:t>анимации действий</a:t>
            </a:r>
            <a:r>
              <a:rPr lang="en-US" sz="2800" dirty="0">
                <a:solidFill>
                  <a:schemeClr val="bg1"/>
                </a:solidFill>
              </a:rPr>
              <a:t>, </a:t>
            </a:r>
            <a:r>
              <a:rPr lang="ru-RU" sz="2800" dirty="0">
                <a:solidFill>
                  <a:schemeClr val="bg1"/>
                </a:solidFill>
              </a:rPr>
              <a:t>размеры на игровом поле:</a:t>
            </a:r>
            <a:endParaRPr lang="en-US" sz="28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28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ru-RU" sz="2800" dirty="0">
                <a:solidFill>
                  <a:schemeClr val="bg1"/>
                </a:solidFill>
              </a:rPr>
              <a:t>Мобы способны атаковать главного героя если он попадает в их зону видимости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ru-RU" dirty="0">
                <a:solidFill>
                  <a:schemeClr val="bg1"/>
                </a:solidFill>
              </a:rPr>
              <a:t>при этом урон от их атаки в два раза превосходит урон от лавы</a:t>
            </a:r>
            <a:r>
              <a:rPr lang="en-US" dirty="0">
                <a:solidFill>
                  <a:schemeClr val="bg1"/>
                </a:solidFill>
              </a:rPr>
              <a:t>.</a:t>
            </a:r>
            <a:endParaRPr lang="ru-RU" sz="2800" dirty="0">
              <a:solidFill>
                <a:schemeClr val="bg1"/>
              </a:solidFill>
            </a:endParaRPr>
          </a:p>
          <a:p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BA47984-900A-41D3-A4E3-CD2DED0AE3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334" y="2171329"/>
            <a:ext cx="1257671" cy="125767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F0249A9-9AB0-4674-AE4E-45AF441A41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5594" y="2171329"/>
            <a:ext cx="2431494" cy="125767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779421C-E553-4360-AFDF-980C03695B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2101" y="2171329"/>
            <a:ext cx="1187797" cy="1257671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F7959134-8EF6-48C9-83E7-AF633FB050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84911" y="2171329"/>
            <a:ext cx="1158381" cy="1257671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8A79DAC9-3019-4482-8BA0-DFFD113BBF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20014" y="2160713"/>
            <a:ext cx="1082684" cy="1268287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2DE8A5DA-E0F8-4175-BF22-16A22DD3137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5011" y="4689402"/>
            <a:ext cx="3009900" cy="1724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7154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E6FBA275-AE06-47C2-974E-F689DE917D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360" y="332385"/>
            <a:ext cx="11602673" cy="5758022"/>
          </a:xfrm>
        </p:spPr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Как и в классе </a:t>
            </a:r>
            <a:r>
              <a:rPr lang="en-US" dirty="0">
                <a:solidFill>
                  <a:schemeClr val="bg1"/>
                </a:solidFill>
              </a:rPr>
              <a:t>Player, </a:t>
            </a:r>
            <a:r>
              <a:rPr lang="ru-RU" dirty="0">
                <a:solidFill>
                  <a:schemeClr val="bg1"/>
                </a:solidFill>
              </a:rPr>
              <a:t>у объектов класса </a:t>
            </a:r>
            <a:r>
              <a:rPr lang="en-US" dirty="0">
                <a:solidFill>
                  <a:schemeClr val="bg1"/>
                </a:solidFill>
              </a:rPr>
              <a:t>Enemy </a:t>
            </a:r>
            <a:r>
              <a:rPr lang="ru-RU" dirty="0">
                <a:solidFill>
                  <a:schemeClr val="bg1"/>
                </a:solidFill>
              </a:rPr>
              <a:t>имеются физические характеристики и анимации действий:</a:t>
            </a:r>
          </a:p>
          <a:p>
            <a:endParaRPr lang="ru-RU" dirty="0">
              <a:solidFill>
                <a:schemeClr val="bg1"/>
              </a:solidFill>
            </a:endParaRPr>
          </a:p>
          <a:p>
            <a:endParaRPr lang="ru-RU" dirty="0">
              <a:solidFill>
                <a:schemeClr val="bg1"/>
              </a:solidFill>
            </a:endParaRPr>
          </a:p>
          <a:p>
            <a:endParaRPr lang="ru-RU" dirty="0">
              <a:solidFill>
                <a:schemeClr val="bg1"/>
              </a:solidFill>
            </a:endParaRPr>
          </a:p>
          <a:p>
            <a:endParaRPr lang="ru-RU" dirty="0">
              <a:solidFill>
                <a:schemeClr val="bg1"/>
              </a:solidFill>
            </a:endParaRPr>
          </a:p>
          <a:p>
            <a:endParaRPr lang="ru-RU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За попадание по главному герою отвечает метод </a:t>
            </a:r>
            <a:r>
              <a:rPr lang="en-US" dirty="0">
                <a:solidFill>
                  <a:srgbClr val="FF0000"/>
                </a:solidFill>
              </a:rPr>
              <a:t>def hit_collide</a:t>
            </a:r>
            <a:r>
              <a:rPr lang="ru-RU" dirty="0">
                <a:solidFill>
                  <a:srgbClr val="FF0000"/>
                </a:solidFill>
              </a:rPr>
              <a:t>:</a:t>
            </a:r>
          </a:p>
          <a:p>
            <a:endParaRPr lang="ru-RU" dirty="0">
              <a:solidFill>
                <a:srgbClr val="FF0000"/>
              </a:solidFill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C725734-DCAA-4748-82FC-34F3F78D71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403" y="1266825"/>
            <a:ext cx="3294743" cy="2162175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BAFB2B7-E7E6-41A5-94CE-40659DE401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9271" y="1266825"/>
            <a:ext cx="6981825" cy="216217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5CD9D9EE-716D-4FD4-A78A-9233CC3923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403" y="4363440"/>
            <a:ext cx="7724775" cy="113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2677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B8619897-3C94-4826-AD85-B33E345395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9391" y="240105"/>
            <a:ext cx="10657514" cy="6202639"/>
          </a:xfrm>
        </p:spPr>
        <p:txBody>
          <a:bodyPr/>
          <a:lstStyle/>
          <a:p>
            <a:pPr marL="0" indent="0">
              <a:buNone/>
            </a:pPr>
            <a:r>
              <a:rPr lang="ru-RU" dirty="0">
                <a:solidFill>
                  <a:schemeClr val="bg1"/>
                </a:solidFill>
              </a:rPr>
              <a:t>Искусственный интеллект мобов реализован методом </a:t>
            </a:r>
            <a:r>
              <a:rPr lang="en-US" dirty="0">
                <a:solidFill>
                  <a:srgbClr val="FF0000"/>
                </a:solidFill>
              </a:rPr>
              <a:t>def update</a:t>
            </a:r>
            <a:r>
              <a:rPr lang="ru-RU" dirty="0">
                <a:solidFill>
                  <a:srgbClr val="FF0000"/>
                </a:solidFill>
              </a:rPr>
              <a:t>:</a:t>
            </a:r>
          </a:p>
          <a:p>
            <a:pPr marL="0" indent="0">
              <a:buNone/>
            </a:pPr>
            <a:endParaRPr lang="ru-RU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ru-RU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ru-RU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ru-RU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ru-RU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ru-RU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ru-RU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ru-RU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ru-RU" sz="2400" dirty="0">
                <a:solidFill>
                  <a:schemeClr val="bg1"/>
                </a:solidFill>
              </a:rPr>
              <a:t>Мобы перемещаются по горизонтали</a:t>
            </a:r>
            <a:r>
              <a:rPr lang="en-US" sz="2400" dirty="0">
                <a:solidFill>
                  <a:schemeClr val="bg1"/>
                </a:solidFill>
              </a:rPr>
              <a:t>, </a:t>
            </a:r>
            <a:endParaRPr lang="ru-RU" sz="24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ru-RU" sz="2400" dirty="0">
                <a:solidFill>
                  <a:schemeClr val="bg1"/>
                </a:solidFill>
              </a:rPr>
              <a:t>скорость их передвижения ниже скорости </a:t>
            </a:r>
          </a:p>
          <a:p>
            <a:pPr marL="0" indent="0">
              <a:buNone/>
            </a:pPr>
            <a:r>
              <a:rPr lang="ru-RU" sz="2400" dirty="0">
                <a:solidFill>
                  <a:schemeClr val="bg1"/>
                </a:solidFill>
              </a:rPr>
              <a:t>передвижения персонажа</a:t>
            </a:r>
            <a:r>
              <a:rPr lang="en-US" sz="2400" dirty="0">
                <a:solidFill>
                  <a:schemeClr val="bg1"/>
                </a:solidFill>
              </a:rPr>
              <a:t>.</a:t>
            </a:r>
            <a:endParaRPr lang="ru-RU" sz="2400" dirty="0">
              <a:solidFill>
                <a:schemeClr val="bg1"/>
              </a:solidFill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19559CD-A7A5-40C6-9302-1D41CA8D02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721" y="700087"/>
            <a:ext cx="5233681" cy="386456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011B802-B925-4BEF-9A6B-006EAA194A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700087"/>
            <a:ext cx="5233681" cy="5604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865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9B65DCE2-22DB-4D9E-9C1D-322257AB4B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0362" y="365941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Class Platform</a:t>
            </a:r>
            <a:r>
              <a:rPr lang="ru-RU" dirty="0">
                <a:solidFill>
                  <a:schemeClr val="bg1"/>
                </a:solidFill>
              </a:rPr>
              <a:t>:</a:t>
            </a:r>
          </a:p>
          <a:p>
            <a:pPr marL="0" indent="0">
              <a:buNone/>
            </a:pPr>
            <a:r>
              <a:rPr lang="ru-RU" dirty="0">
                <a:solidFill>
                  <a:schemeClr val="bg1"/>
                </a:solidFill>
              </a:rPr>
              <a:t>Определяет блок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ru-RU" dirty="0">
                <a:solidFill>
                  <a:schemeClr val="bg1"/>
                </a:solidFill>
              </a:rPr>
              <a:t>как физический объект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ru-RU" dirty="0">
                <a:solidFill>
                  <a:schemeClr val="bg1"/>
                </a:solidFill>
              </a:rPr>
              <a:t>его размеры в пикселях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ru-RU" dirty="0">
                <a:solidFill>
                  <a:schemeClr val="bg1"/>
                </a:solidFill>
              </a:rPr>
              <a:t>и текстуру: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880A532-6B71-455C-A09F-54CA3B4864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399" y="1994264"/>
            <a:ext cx="6654295" cy="2107953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598315B-1354-4EC3-A659-F9681DE49C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9334" y="1994264"/>
            <a:ext cx="811642" cy="811642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F5C5AC0-D89F-43DD-B6E9-D39C7664B4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5303" y="1990790"/>
            <a:ext cx="815116" cy="815116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214C5B4B-C969-46D8-BCF2-3E4C140352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6460" y="3116422"/>
            <a:ext cx="811643" cy="811643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ADEC54DE-1C02-4BE1-A915-33ACC3E768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04720" y="3116422"/>
            <a:ext cx="811642" cy="811642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E39A0D63-80DE-48D0-B8B7-7A33CC86DC6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49334" y="3116423"/>
            <a:ext cx="811643" cy="811643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BC3BC874-C084-4A6A-8F98-660BFA0236A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81781" y="1994264"/>
            <a:ext cx="811642" cy="811642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2B94518C-D632-4F30-A483-D178322965A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04720" y="1994264"/>
            <a:ext cx="811642" cy="811642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1505787E-4033-4FC9-921F-F442BA7569B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687526" y="3116422"/>
            <a:ext cx="811642" cy="811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1181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1E87BF30-A9CD-4260-98ED-81433D9AEA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8750" y="391108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Class Lava</a:t>
            </a:r>
            <a:r>
              <a:rPr lang="ru-RU" dirty="0">
                <a:solidFill>
                  <a:schemeClr val="bg1"/>
                </a:solidFill>
              </a:rPr>
              <a:t>:</a:t>
            </a:r>
          </a:p>
          <a:p>
            <a:pPr marL="0" indent="0">
              <a:buNone/>
            </a:pPr>
            <a:r>
              <a:rPr lang="ru-RU" dirty="0">
                <a:solidFill>
                  <a:schemeClr val="bg1"/>
                </a:solidFill>
              </a:rPr>
              <a:t>Определяет блок лавы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ru-RU" dirty="0">
                <a:solidFill>
                  <a:schemeClr val="bg1"/>
                </a:solidFill>
              </a:rPr>
              <a:t>как физический объект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ru-RU" dirty="0">
                <a:solidFill>
                  <a:schemeClr val="bg1"/>
                </a:solidFill>
              </a:rPr>
              <a:t>его размеры в пикселях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ru-RU" dirty="0">
                <a:solidFill>
                  <a:schemeClr val="bg1"/>
                </a:solidFill>
              </a:rPr>
              <a:t>наносимый главному герою урон в секунду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ru-RU" dirty="0">
                <a:solidFill>
                  <a:schemeClr val="bg1"/>
                </a:solidFill>
              </a:rPr>
              <a:t>и текстуру:</a:t>
            </a:r>
          </a:p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D723359-4C70-49FB-89D4-CA51D952AE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774" y="2008288"/>
            <a:ext cx="6050633" cy="217781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3A6B21D-9F61-4286-983A-F899FDEE99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9314" y="2008288"/>
            <a:ext cx="2177817" cy="2177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4551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09DAB40B-5E14-42DB-B473-A87F959686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584" y="298829"/>
            <a:ext cx="1137617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Class Door</a:t>
            </a:r>
            <a:r>
              <a:rPr lang="ru-RU" dirty="0">
                <a:solidFill>
                  <a:schemeClr val="bg1"/>
                </a:solidFill>
              </a:rPr>
              <a:t>:</a:t>
            </a:r>
          </a:p>
          <a:p>
            <a:pPr marL="0" indent="0">
              <a:buNone/>
            </a:pPr>
            <a:r>
              <a:rPr lang="ru-RU" sz="2800" dirty="0">
                <a:solidFill>
                  <a:schemeClr val="bg1"/>
                </a:solidFill>
              </a:rPr>
              <a:t>Отвечает за модель </a:t>
            </a:r>
            <a:r>
              <a:rPr lang="ru-RU" dirty="0">
                <a:solidFill>
                  <a:schemeClr val="bg1"/>
                </a:solidFill>
              </a:rPr>
              <a:t>двери</a:t>
            </a:r>
            <a:r>
              <a:rPr lang="en-US" sz="2800" dirty="0">
                <a:solidFill>
                  <a:schemeClr val="bg1"/>
                </a:solidFill>
              </a:rPr>
              <a:t>, </a:t>
            </a:r>
            <a:r>
              <a:rPr lang="ru-RU" sz="2800" dirty="0">
                <a:solidFill>
                  <a:schemeClr val="bg1"/>
                </a:solidFill>
              </a:rPr>
              <a:t>положение двери(открыта</a:t>
            </a:r>
            <a:r>
              <a:rPr lang="en-US" sz="2800" dirty="0">
                <a:solidFill>
                  <a:schemeClr val="bg1"/>
                </a:solidFill>
              </a:rPr>
              <a:t>, </a:t>
            </a:r>
            <a:r>
              <a:rPr lang="ru-RU" sz="2800" dirty="0">
                <a:solidFill>
                  <a:schemeClr val="bg1"/>
                </a:solidFill>
              </a:rPr>
              <a:t>закрыта)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ru-RU" dirty="0">
                <a:solidFill>
                  <a:schemeClr val="bg1"/>
                </a:solidFill>
              </a:rPr>
              <a:t>взят ли ключ для ее открытия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ru-RU" dirty="0">
                <a:solidFill>
                  <a:schemeClr val="bg1"/>
                </a:solidFill>
              </a:rPr>
              <a:t>а так же ее размеры в пикселях:</a:t>
            </a:r>
          </a:p>
          <a:p>
            <a:pPr marL="0" indent="0">
              <a:buNone/>
            </a:pPr>
            <a:r>
              <a:rPr lang="ru-RU" sz="2800" dirty="0">
                <a:solidFill>
                  <a:schemeClr val="bg1"/>
                </a:solidFill>
              </a:rPr>
              <a:t>					</a:t>
            </a:r>
            <a:r>
              <a:rPr lang="ru-RU" dirty="0">
                <a:solidFill>
                  <a:schemeClr val="bg1"/>
                </a:solidFill>
              </a:rPr>
              <a:t>      </a:t>
            </a:r>
            <a:r>
              <a:rPr lang="ru-RU" sz="2400" dirty="0">
                <a:solidFill>
                  <a:schemeClr val="bg1"/>
                </a:solidFill>
              </a:rPr>
              <a:t>Метод </a:t>
            </a:r>
            <a:r>
              <a:rPr lang="en-US" sz="2400" dirty="0">
                <a:solidFill>
                  <a:srgbClr val="FF0000"/>
                </a:solidFill>
              </a:rPr>
              <a:t>def collide</a:t>
            </a:r>
            <a:r>
              <a:rPr lang="ru-RU" sz="2400" dirty="0">
                <a:solidFill>
                  <a:srgbClr val="FF0000"/>
                </a:solidFill>
              </a:rPr>
              <a:t> </a:t>
            </a:r>
            <a:r>
              <a:rPr lang="ru-RU" sz="2400" dirty="0">
                <a:solidFill>
                  <a:schemeClr val="bg1"/>
                </a:solidFill>
              </a:rPr>
              <a:t>определяет 							                     соприкосновение персонажа с дверью</a:t>
            </a:r>
            <a:r>
              <a:rPr lang="en-US" sz="2400" dirty="0">
                <a:solidFill>
                  <a:schemeClr val="bg1"/>
                </a:solidFill>
              </a:rPr>
              <a:t>.</a:t>
            </a:r>
            <a:endParaRPr lang="ru-RU" sz="2400" dirty="0">
              <a:solidFill>
                <a:schemeClr val="bg1"/>
              </a:solidFill>
            </a:endParaRPr>
          </a:p>
          <a:p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DBD9C2A-6838-4736-B495-0404A3A155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759" y="1717820"/>
            <a:ext cx="4895850" cy="40767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52175CC-174E-4635-BE10-A7B584BF8C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3410" y="2743596"/>
            <a:ext cx="1750905" cy="1869612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1BB819C-E729-4C16-B560-558AD87B12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6111" y="2743596"/>
            <a:ext cx="1779146" cy="1869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4276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B3F444-C0AC-DF41-BCD8-C1170D8E2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2365" y="295689"/>
            <a:ext cx="10515600" cy="835853"/>
          </a:xfrm>
        </p:spPr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Оглавление</a:t>
            </a:r>
            <a:endParaRPr lang="en-UA" dirty="0">
              <a:solidFill>
                <a:schemeClr val="bg1"/>
              </a:solidFill>
            </a:endParaRPr>
          </a:p>
        </p:txBody>
      </p:sp>
      <p:grpSp>
        <p:nvGrpSpPr>
          <p:cNvPr id="4" name="Group 2">
            <a:extLst>
              <a:ext uri="{FF2B5EF4-FFF2-40B4-BE49-F238E27FC236}">
                <a16:creationId xmlns:a16="http://schemas.microsoft.com/office/drawing/2014/main" id="{C9AF1173-AE8E-8C47-997D-BB53CC4C5023}"/>
              </a:ext>
            </a:extLst>
          </p:cNvPr>
          <p:cNvGrpSpPr>
            <a:grpSpLocks/>
          </p:cNvGrpSpPr>
          <p:nvPr/>
        </p:nvGrpSpPr>
        <p:grpSpPr bwMode="auto">
          <a:xfrm>
            <a:off x="3541776" y="4371215"/>
            <a:ext cx="5105400" cy="555625"/>
            <a:chOff x="1248" y="1440"/>
            <a:chExt cx="3216" cy="350"/>
          </a:xfrm>
        </p:grpSpPr>
        <p:sp>
          <p:nvSpPr>
            <p:cNvPr id="5" name="Line 3">
              <a:extLst>
                <a:ext uri="{FF2B5EF4-FFF2-40B4-BE49-F238E27FC236}">
                  <a16:creationId xmlns:a16="http://schemas.microsoft.com/office/drawing/2014/main" id="{FAE37345-725D-8142-81AC-8052BD9D558F}"/>
                </a:ext>
              </a:extLst>
            </p:cNvPr>
            <p:cNvSpPr>
              <a:spLocks noChangeShapeType="1"/>
            </p:cNvSpPr>
            <p:nvPr/>
          </p:nvSpPr>
          <p:spPr bwMode="gray">
            <a:xfrm>
              <a:off x="1440" y="1790"/>
              <a:ext cx="3024" cy="0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6" name="Rectangle 4">
              <a:extLst>
                <a:ext uri="{FF2B5EF4-FFF2-40B4-BE49-F238E27FC236}">
                  <a16:creationId xmlns:a16="http://schemas.microsoft.com/office/drawing/2014/main" id="{058C9782-408F-BC4A-A128-C62786404694}"/>
                </a:ext>
              </a:extLst>
            </p:cNvPr>
            <p:cNvSpPr>
              <a:spLocks noChangeArrowheads="1"/>
            </p:cNvSpPr>
            <p:nvPr/>
          </p:nvSpPr>
          <p:spPr bwMode="gray">
            <a:xfrm rot="3419336">
              <a:off x="1261" y="1427"/>
              <a:ext cx="302" cy="328"/>
            </a:xfrm>
            <a:prstGeom prst="rect">
              <a:avLst/>
            </a:prstGeom>
            <a:gradFill rotWithShape="1">
              <a:gsLst>
                <a:gs pos="0">
                  <a:srgbClr val="FF7C80"/>
                </a:gs>
                <a:gs pos="100000">
                  <a:srgbClr val="FF7C80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9525">
              <a:miter lim="800000"/>
              <a:headEnd/>
              <a:tailEnd/>
            </a:ln>
            <a:effectLst/>
            <a:scene3d>
              <a:camera prst="legacyPerspectiveFront">
                <a:rot lat="0" lon="1500000" rev="0"/>
              </a:camera>
              <a:lightRig rig="legacyFlat4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FF7C80"/>
              </a:extrusion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7" name="Text Box 5">
              <a:extLst>
                <a:ext uri="{FF2B5EF4-FFF2-40B4-BE49-F238E27FC236}">
                  <a16:creationId xmlns:a16="http://schemas.microsoft.com/office/drawing/2014/main" id="{7F5B0E6B-3EE5-164F-AB67-30C70A390F4A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2256" y="1482"/>
              <a:ext cx="1124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ru-RU" sz="2400" dirty="0">
                  <a:solidFill>
                    <a:schemeClr val="bg1"/>
                  </a:solidFill>
                </a:rPr>
                <a:t>Заключение</a:t>
              </a:r>
              <a:endParaRPr 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8" name="Text Box 6">
              <a:extLst>
                <a:ext uri="{FF2B5EF4-FFF2-40B4-BE49-F238E27FC236}">
                  <a16:creationId xmlns:a16="http://schemas.microsoft.com/office/drawing/2014/main" id="{5B9A9BF6-F894-6545-9CB3-9DEF98BB1FA6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1296" y="1454"/>
              <a:ext cx="214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 b="1">
                  <a:solidFill>
                    <a:schemeClr val="bg1"/>
                  </a:solidFill>
                </a:rPr>
                <a:t>4</a:t>
              </a:r>
            </a:p>
          </p:txBody>
        </p:sp>
      </p:grpSp>
      <p:grpSp>
        <p:nvGrpSpPr>
          <p:cNvPr id="9" name="Group 7">
            <a:extLst>
              <a:ext uri="{FF2B5EF4-FFF2-40B4-BE49-F238E27FC236}">
                <a16:creationId xmlns:a16="http://schemas.microsoft.com/office/drawing/2014/main" id="{B2A1E96F-D1D4-A442-937B-0011FBEAF00E}"/>
              </a:ext>
            </a:extLst>
          </p:cNvPr>
          <p:cNvGrpSpPr>
            <a:grpSpLocks/>
          </p:cNvGrpSpPr>
          <p:nvPr/>
        </p:nvGrpSpPr>
        <p:grpSpPr bwMode="auto">
          <a:xfrm>
            <a:off x="3541776" y="1856615"/>
            <a:ext cx="5105400" cy="555625"/>
            <a:chOff x="1248" y="2030"/>
            <a:chExt cx="3216" cy="350"/>
          </a:xfrm>
        </p:grpSpPr>
        <p:sp>
          <p:nvSpPr>
            <p:cNvPr id="10" name="Line 8">
              <a:extLst>
                <a:ext uri="{FF2B5EF4-FFF2-40B4-BE49-F238E27FC236}">
                  <a16:creationId xmlns:a16="http://schemas.microsoft.com/office/drawing/2014/main" id="{58DE5F42-A699-6E46-AA05-D1DE3DEA7984}"/>
                </a:ext>
              </a:extLst>
            </p:cNvPr>
            <p:cNvSpPr>
              <a:spLocks noChangeShapeType="1"/>
            </p:cNvSpPr>
            <p:nvPr/>
          </p:nvSpPr>
          <p:spPr bwMode="gray">
            <a:xfrm>
              <a:off x="1440" y="2380"/>
              <a:ext cx="3024" cy="0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1" name="Rectangle 9">
              <a:extLst>
                <a:ext uri="{FF2B5EF4-FFF2-40B4-BE49-F238E27FC236}">
                  <a16:creationId xmlns:a16="http://schemas.microsoft.com/office/drawing/2014/main" id="{D00976B7-331B-E449-BC6C-7B73AF28E4EF}"/>
                </a:ext>
              </a:extLst>
            </p:cNvPr>
            <p:cNvSpPr>
              <a:spLocks noChangeArrowheads="1"/>
            </p:cNvSpPr>
            <p:nvPr/>
          </p:nvSpPr>
          <p:spPr bwMode="gray">
            <a:xfrm rot="3419336">
              <a:off x="1261" y="2017"/>
              <a:ext cx="302" cy="328"/>
            </a:xfrm>
            <a:prstGeom prst="rect">
              <a:avLst/>
            </a:prstGeom>
            <a:gradFill rotWithShape="1">
              <a:gsLst>
                <a:gs pos="0">
                  <a:srgbClr val="99CC00"/>
                </a:gs>
                <a:gs pos="100000">
                  <a:srgbClr val="99CC00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9525">
              <a:miter lim="800000"/>
              <a:headEnd/>
              <a:tailEnd/>
            </a:ln>
            <a:effectLst/>
            <a:scene3d>
              <a:camera prst="legacyPerspectiveFront">
                <a:rot lat="0" lon="1500000" rev="0"/>
              </a:camera>
              <a:lightRig rig="legacyFlat4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99CC00"/>
              </a:extrusion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2" name="Text Box 10">
              <a:extLst>
                <a:ext uri="{FF2B5EF4-FFF2-40B4-BE49-F238E27FC236}">
                  <a16:creationId xmlns:a16="http://schemas.microsoft.com/office/drawing/2014/main" id="{0FD39EF4-7CE1-B142-A755-F3E094516AC8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2256" y="2072"/>
              <a:ext cx="1069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ru-RU" sz="2400" dirty="0">
                  <a:solidFill>
                    <a:schemeClr val="bg1"/>
                  </a:solidFill>
                </a:rPr>
                <a:t>Вступление</a:t>
              </a:r>
              <a:endParaRPr 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13" name="Text Box 11">
              <a:extLst>
                <a:ext uri="{FF2B5EF4-FFF2-40B4-BE49-F238E27FC236}">
                  <a16:creationId xmlns:a16="http://schemas.microsoft.com/office/drawing/2014/main" id="{6A5B734E-EB7A-3240-80BD-500F2D1011C5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1296" y="2044"/>
              <a:ext cx="214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 b="1">
                  <a:solidFill>
                    <a:schemeClr val="bg1"/>
                  </a:solidFill>
                </a:rPr>
                <a:t>1</a:t>
              </a:r>
            </a:p>
          </p:txBody>
        </p:sp>
      </p:grpSp>
      <p:grpSp>
        <p:nvGrpSpPr>
          <p:cNvPr id="14" name="Group 12">
            <a:extLst>
              <a:ext uri="{FF2B5EF4-FFF2-40B4-BE49-F238E27FC236}">
                <a16:creationId xmlns:a16="http://schemas.microsoft.com/office/drawing/2014/main" id="{0BEE5CEA-3411-134A-925C-3541895CF669}"/>
              </a:ext>
            </a:extLst>
          </p:cNvPr>
          <p:cNvGrpSpPr>
            <a:grpSpLocks/>
          </p:cNvGrpSpPr>
          <p:nvPr/>
        </p:nvGrpSpPr>
        <p:grpSpPr bwMode="auto">
          <a:xfrm>
            <a:off x="3541776" y="2694815"/>
            <a:ext cx="5105400" cy="555625"/>
            <a:chOff x="1248" y="2640"/>
            <a:chExt cx="3216" cy="350"/>
          </a:xfrm>
        </p:grpSpPr>
        <p:sp>
          <p:nvSpPr>
            <p:cNvPr id="15" name="Line 13">
              <a:extLst>
                <a:ext uri="{FF2B5EF4-FFF2-40B4-BE49-F238E27FC236}">
                  <a16:creationId xmlns:a16="http://schemas.microsoft.com/office/drawing/2014/main" id="{9EE563CB-F75A-E549-A152-3F6701BFF31B}"/>
                </a:ext>
              </a:extLst>
            </p:cNvPr>
            <p:cNvSpPr>
              <a:spLocks noChangeShapeType="1"/>
            </p:cNvSpPr>
            <p:nvPr/>
          </p:nvSpPr>
          <p:spPr bwMode="gray">
            <a:xfrm>
              <a:off x="1440" y="2990"/>
              <a:ext cx="3024" cy="0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6" name="Rectangle 14">
              <a:extLst>
                <a:ext uri="{FF2B5EF4-FFF2-40B4-BE49-F238E27FC236}">
                  <a16:creationId xmlns:a16="http://schemas.microsoft.com/office/drawing/2014/main" id="{56E9729D-FD4F-AC43-97ED-B6E1E02078A3}"/>
                </a:ext>
              </a:extLst>
            </p:cNvPr>
            <p:cNvSpPr>
              <a:spLocks noChangeArrowheads="1"/>
            </p:cNvSpPr>
            <p:nvPr/>
          </p:nvSpPr>
          <p:spPr bwMode="gray">
            <a:xfrm rot="3419336">
              <a:off x="1261" y="2627"/>
              <a:ext cx="302" cy="328"/>
            </a:xfrm>
            <a:prstGeom prst="rect">
              <a:avLst/>
            </a:prstGeom>
            <a:gradFill rotWithShape="1">
              <a:gsLst>
                <a:gs pos="0">
                  <a:srgbClr val="006699"/>
                </a:gs>
                <a:gs pos="100000">
                  <a:srgbClr val="006699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9525">
              <a:miter lim="800000"/>
              <a:headEnd/>
              <a:tailEnd/>
            </a:ln>
            <a:effectLst/>
            <a:scene3d>
              <a:camera prst="legacyPerspectiveFront">
                <a:rot lat="0" lon="1500000" rev="0"/>
              </a:camera>
              <a:lightRig rig="legacyFlat4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006699"/>
              </a:extrusion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7" name="Text Box 15">
              <a:extLst>
                <a:ext uri="{FF2B5EF4-FFF2-40B4-BE49-F238E27FC236}">
                  <a16:creationId xmlns:a16="http://schemas.microsoft.com/office/drawing/2014/main" id="{223843F5-FF68-8E4E-B4B0-A721B1FDBD67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2256" y="2682"/>
              <a:ext cx="1787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ru-RU" sz="2400" dirty="0">
                  <a:solidFill>
                    <a:schemeClr val="bg1"/>
                  </a:solidFill>
                </a:rPr>
                <a:t>Теоретическая часть</a:t>
              </a:r>
              <a:endParaRPr 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18" name="Text Box 16">
              <a:extLst>
                <a:ext uri="{FF2B5EF4-FFF2-40B4-BE49-F238E27FC236}">
                  <a16:creationId xmlns:a16="http://schemas.microsoft.com/office/drawing/2014/main" id="{AD5BE454-F513-D54C-A397-CA5E426A0A65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1296" y="2654"/>
              <a:ext cx="214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2</a:t>
              </a:r>
            </a:p>
          </p:txBody>
        </p:sp>
      </p:grpSp>
      <p:grpSp>
        <p:nvGrpSpPr>
          <p:cNvPr id="19" name="Group 17">
            <a:extLst>
              <a:ext uri="{FF2B5EF4-FFF2-40B4-BE49-F238E27FC236}">
                <a16:creationId xmlns:a16="http://schemas.microsoft.com/office/drawing/2014/main" id="{C45CF919-EF57-F64A-8CC9-CF382C02100E}"/>
              </a:ext>
            </a:extLst>
          </p:cNvPr>
          <p:cNvGrpSpPr>
            <a:grpSpLocks/>
          </p:cNvGrpSpPr>
          <p:nvPr/>
        </p:nvGrpSpPr>
        <p:grpSpPr bwMode="auto">
          <a:xfrm>
            <a:off x="3541776" y="3533015"/>
            <a:ext cx="5105400" cy="555625"/>
            <a:chOff x="1248" y="3230"/>
            <a:chExt cx="3216" cy="350"/>
          </a:xfrm>
        </p:grpSpPr>
        <p:sp>
          <p:nvSpPr>
            <p:cNvPr id="20" name="Line 18">
              <a:extLst>
                <a:ext uri="{FF2B5EF4-FFF2-40B4-BE49-F238E27FC236}">
                  <a16:creationId xmlns:a16="http://schemas.microsoft.com/office/drawing/2014/main" id="{0CD09FC1-1974-FD41-9718-A32612FC0D1E}"/>
                </a:ext>
              </a:extLst>
            </p:cNvPr>
            <p:cNvSpPr>
              <a:spLocks noChangeShapeType="1"/>
            </p:cNvSpPr>
            <p:nvPr/>
          </p:nvSpPr>
          <p:spPr bwMode="gray">
            <a:xfrm>
              <a:off x="1441" y="3579"/>
              <a:ext cx="3023" cy="1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1" name="Rectangle 19">
              <a:extLst>
                <a:ext uri="{FF2B5EF4-FFF2-40B4-BE49-F238E27FC236}">
                  <a16:creationId xmlns:a16="http://schemas.microsoft.com/office/drawing/2014/main" id="{2953AC4B-85C3-9145-8FED-861FD6C053BF}"/>
                </a:ext>
              </a:extLst>
            </p:cNvPr>
            <p:cNvSpPr>
              <a:spLocks noChangeArrowheads="1"/>
            </p:cNvSpPr>
            <p:nvPr/>
          </p:nvSpPr>
          <p:spPr bwMode="gray">
            <a:xfrm rot="3419336">
              <a:off x="1261" y="3217"/>
              <a:ext cx="302" cy="328"/>
            </a:xfrm>
            <a:prstGeom prst="rect">
              <a:avLst/>
            </a:prstGeom>
            <a:gradFill rotWithShape="1">
              <a:gsLst>
                <a:gs pos="0">
                  <a:srgbClr val="FF9933"/>
                </a:gs>
                <a:gs pos="100000">
                  <a:srgbClr val="FF9933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9525">
              <a:miter lim="800000"/>
              <a:headEnd/>
              <a:tailEnd/>
            </a:ln>
            <a:effectLst/>
            <a:scene3d>
              <a:camera prst="legacyPerspectiveFront">
                <a:rot lat="0" lon="1500000" rev="0"/>
              </a:camera>
              <a:lightRig rig="legacyFlat4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FF9933"/>
              </a:extrusion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2" name="Text Box 20">
              <a:extLst>
                <a:ext uri="{FF2B5EF4-FFF2-40B4-BE49-F238E27FC236}">
                  <a16:creationId xmlns:a16="http://schemas.microsoft.com/office/drawing/2014/main" id="{C59F567F-0001-9740-A201-E18404DF1B34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2256" y="3272"/>
              <a:ext cx="1084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ru-RU" sz="2400" dirty="0">
                  <a:solidFill>
                    <a:schemeClr val="bg1"/>
                  </a:solidFill>
                </a:rPr>
                <a:t>Реализация</a:t>
              </a:r>
              <a:endParaRPr 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23" name="Text Box 21">
              <a:extLst>
                <a:ext uri="{FF2B5EF4-FFF2-40B4-BE49-F238E27FC236}">
                  <a16:creationId xmlns:a16="http://schemas.microsoft.com/office/drawing/2014/main" id="{7EE8B5B5-FDAF-184B-BA0C-610C3CACEDA9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1296" y="3244"/>
              <a:ext cx="214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 b="1">
                  <a:solidFill>
                    <a:schemeClr val="bg1"/>
                  </a:solidFill>
                </a:rPr>
                <a:t>3</a:t>
              </a:r>
            </a:p>
          </p:txBody>
        </p:sp>
      </p:grpSp>
      <p:grpSp>
        <p:nvGrpSpPr>
          <p:cNvPr id="24" name="Group 22">
            <a:extLst>
              <a:ext uri="{FF2B5EF4-FFF2-40B4-BE49-F238E27FC236}">
                <a16:creationId xmlns:a16="http://schemas.microsoft.com/office/drawing/2014/main" id="{990CED3E-E75F-FF44-85AD-7647A1631099}"/>
              </a:ext>
            </a:extLst>
          </p:cNvPr>
          <p:cNvGrpSpPr>
            <a:grpSpLocks/>
          </p:cNvGrpSpPr>
          <p:nvPr/>
        </p:nvGrpSpPr>
        <p:grpSpPr bwMode="auto">
          <a:xfrm>
            <a:off x="3541776" y="5231640"/>
            <a:ext cx="5311777" cy="555625"/>
            <a:chOff x="1248" y="3230"/>
            <a:chExt cx="3346" cy="350"/>
          </a:xfrm>
        </p:grpSpPr>
        <p:sp>
          <p:nvSpPr>
            <p:cNvPr id="25" name="Line 23">
              <a:extLst>
                <a:ext uri="{FF2B5EF4-FFF2-40B4-BE49-F238E27FC236}">
                  <a16:creationId xmlns:a16="http://schemas.microsoft.com/office/drawing/2014/main" id="{1D57E8CA-89DF-DD49-B187-06ABB999D975}"/>
                </a:ext>
              </a:extLst>
            </p:cNvPr>
            <p:cNvSpPr>
              <a:spLocks noChangeShapeType="1"/>
            </p:cNvSpPr>
            <p:nvPr/>
          </p:nvSpPr>
          <p:spPr bwMode="gray">
            <a:xfrm>
              <a:off x="1440" y="3580"/>
              <a:ext cx="3024" cy="0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6" name="Rectangle 24">
              <a:extLst>
                <a:ext uri="{FF2B5EF4-FFF2-40B4-BE49-F238E27FC236}">
                  <a16:creationId xmlns:a16="http://schemas.microsoft.com/office/drawing/2014/main" id="{57ADFE9B-44E8-8D4A-ACAD-C8FF2ACA6AD4}"/>
                </a:ext>
              </a:extLst>
            </p:cNvPr>
            <p:cNvSpPr>
              <a:spLocks noChangeArrowheads="1"/>
            </p:cNvSpPr>
            <p:nvPr/>
          </p:nvSpPr>
          <p:spPr bwMode="gray">
            <a:xfrm rot="3419336">
              <a:off x="1261" y="3217"/>
              <a:ext cx="302" cy="328"/>
            </a:xfrm>
            <a:prstGeom prst="rect">
              <a:avLst/>
            </a:prstGeom>
            <a:gradFill rotWithShape="1">
              <a:gsLst>
                <a:gs pos="0">
                  <a:srgbClr val="990099"/>
                </a:gs>
                <a:gs pos="100000">
                  <a:srgbClr val="990099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9525">
              <a:miter lim="800000"/>
              <a:headEnd/>
              <a:tailEnd/>
            </a:ln>
            <a:effectLst/>
            <a:scene3d>
              <a:camera prst="legacyPerspectiveFront">
                <a:rot lat="0" lon="1500000" rev="0"/>
              </a:camera>
              <a:lightRig rig="legacyFlat4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990099"/>
              </a:extrusion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7" name="Text Box 25">
              <a:extLst>
                <a:ext uri="{FF2B5EF4-FFF2-40B4-BE49-F238E27FC236}">
                  <a16:creationId xmlns:a16="http://schemas.microsoft.com/office/drawing/2014/main" id="{D9AD11C5-C206-9741-AC4E-66FC4589A495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2256" y="3272"/>
              <a:ext cx="2338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ru-RU" sz="2400" dirty="0">
                  <a:solidFill>
                    <a:schemeClr val="bg1"/>
                  </a:solidFill>
                </a:rPr>
                <a:t>Используемые технологии</a:t>
              </a:r>
              <a:endParaRPr 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28" name="Text Box 26">
              <a:extLst>
                <a:ext uri="{FF2B5EF4-FFF2-40B4-BE49-F238E27FC236}">
                  <a16:creationId xmlns:a16="http://schemas.microsoft.com/office/drawing/2014/main" id="{2199D139-206A-264F-9486-5A52D72F9AB0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1296" y="3244"/>
              <a:ext cx="214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 b="1">
                  <a:solidFill>
                    <a:schemeClr val="bg1"/>
                  </a:solidFill>
                </a:rPr>
                <a:t>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36355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30DF9F58-EEE1-445A-821D-62C6F9307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6805" y="307218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Class Key</a:t>
            </a:r>
            <a:r>
              <a:rPr lang="ru-RU" dirty="0">
                <a:solidFill>
                  <a:schemeClr val="bg1"/>
                </a:solidFill>
              </a:rPr>
              <a:t>:</a:t>
            </a:r>
          </a:p>
          <a:p>
            <a:pPr marL="0" indent="0">
              <a:buNone/>
            </a:pPr>
            <a:r>
              <a:rPr lang="ru-RU" sz="2800" dirty="0">
                <a:solidFill>
                  <a:schemeClr val="bg1"/>
                </a:solidFill>
              </a:rPr>
              <a:t>Отвечает за модель ключа</a:t>
            </a:r>
            <a:r>
              <a:rPr lang="en-US" sz="2800" dirty="0">
                <a:solidFill>
                  <a:schemeClr val="bg1"/>
                </a:solidFill>
              </a:rPr>
              <a:t>, </a:t>
            </a:r>
            <a:r>
              <a:rPr lang="ru-RU" sz="2800" dirty="0">
                <a:solidFill>
                  <a:schemeClr val="bg1"/>
                </a:solidFill>
              </a:rPr>
              <a:t>положение ключа(взят он или нет)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ru-RU" dirty="0">
                <a:solidFill>
                  <a:schemeClr val="bg1"/>
                </a:solidFill>
              </a:rPr>
              <a:t>а так же ее размеры в пикселях:</a:t>
            </a:r>
          </a:p>
          <a:p>
            <a:pPr marL="0" indent="0">
              <a:buNone/>
            </a:pPr>
            <a:r>
              <a:rPr lang="ru-RU" dirty="0">
                <a:solidFill>
                  <a:schemeClr val="bg1"/>
                </a:solidFill>
              </a:rPr>
              <a:t>					  </a:t>
            </a:r>
            <a:r>
              <a:rPr lang="ru-RU" sz="2400" dirty="0">
                <a:solidFill>
                  <a:schemeClr val="bg1"/>
                </a:solidFill>
              </a:rPr>
              <a:t>Метод </a:t>
            </a:r>
            <a:r>
              <a:rPr lang="en-US" sz="2400" dirty="0">
                <a:solidFill>
                  <a:srgbClr val="FF0000"/>
                </a:solidFill>
              </a:rPr>
              <a:t>def pickup</a:t>
            </a:r>
            <a:r>
              <a:rPr lang="ru-RU" sz="2400" dirty="0">
                <a:solidFill>
                  <a:srgbClr val="FF0000"/>
                </a:solidFill>
              </a:rPr>
              <a:t> </a:t>
            </a:r>
            <a:r>
              <a:rPr lang="ru-RU" sz="2400" dirty="0">
                <a:solidFill>
                  <a:schemeClr val="bg1"/>
                </a:solidFill>
              </a:rPr>
              <a:t>определяет 					                         	  взят ли ключ персонажем</a:t>
            </a:r>
            <a:r>
              <a:rPr lang="en-US" sz="2400" dirty="0">
                <a:solidFill>
                  <a:schemeClr val="bg1"/>
                </a:solidFill>
              </a:rPr>
              <a:t>.</a:t>
            </a:r>
            <a:endParaRPr lang="ru-RU" sz="2400" dirty="0">
              <a:solidFill>
                <a:srgbClr val="FF0000"/>
              </a:solidFill>
            </a:endParaRPr>
          </a:p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196A5D8-DC7F-4E19-ADA8-FD8E933239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805" y="1780213"/>
            <a:ext cx="4724400" cy="37338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2F7C744-F090-4F90-B8F1-811DC29CA9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5417" y="2628179"/>
            <a:ext cx="1260883" cy="1817155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FB8C457-24DB-4F92-B156-9BA3CB5EE6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9683" y="2459060"/>
            <a:ext cx="1757088" cy="1986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155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74D163C0-05C6-4E6E-A958-9CF8B4E20C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2581" y="265273"/>
            <a:ext cx="10814110" cy="4600342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Class Camera</a:t>
            </a:r>
            <a:r>
              <a:rPr lang="ru-RU" dirty="0">
                <a:solidFill>
                  <a:schemeClr val="bg1"/>
                </a:solidFill>
              </a:rPr>
              <a:t>:</a:t>
            </a:r>
          </a:p>
          <a:p>
            <a:pPr marL="0" indent="0">
              <a:buNone/>
            </a:pPr>
            <a:r>
              <a:rPr lang="ru-RU" sz="2800" dirty="0">
                <a:solidFill>
                  <a:schemeClr val="bg1"/>
                </a:solidFill>
              </a:rPr>
              <a:t>Отвечает за положении камеры игрока относительно персонажа</a:t>
            </a:r>
            <a:r>
              <a:rPr lang="en-US" sz="2800" dirty="0">
                <a:solidFill>
                  <a:schemeClr val="bg1"/>
                </a:solidFill>
              </a:rPr>
              <a:t>, </a:t>
            </a:r>
            <a:r>
              <a:rPr lang="ru-RU" sz="2800" dirty="0">
                <a:solidFill>
                  <a:schemeClr val="bg1"/>
                </a:solidFill>
              </a:rPr>
              <a:t>держа персонажа всегда в центре экрана</a:t>
            </a:r>
            <a:r>
              <a:rPr lang="ru-RU" dirty="0">
                <a:solidFill>
                  <a:schemeClr val="bg1"/>
                </a:solidFill>
              </a:rPr>
              <a:t>:</a:t>
            </a:r>
          </a:p>
          <a:p>
            <a:pPr lvl="2"/>
            <a:endParaRPr lang="ru-RU" dirty="0"/>
          </a:p>
          <a:p>
            <a:pPr lvl="8"/>
            <a:r>
              <a:rPr lang="ru-RU" dirty="0"/>
              <a:t>                 </a:t>
            </a:r>
            <a:r>
              <a:rPr lang="ru-RU" dirty="0">
                <a:solidFill>
                  <a:schemeClr val="bg1"/>
                </a:solidFill>
              </a:rPr>
              <a:t>Метод </a:t>
            </a:r>
            <a:r>
              <a:rPr lang="en-US" dirty="0">
                <a:solidFill>
                  <a:srgbClr val="FF0000"/>
                </a:solidFill>
              </a:rPr>
              <a:t>def apply </a:t>
            </a:r>
            <a:r>
              <a:rPr lang="ru-RU" dirty="0">
                <a:solidFill>
                  <a:schemeClr val="bg1"/>
                </a:solidFill>
              </a:rPr>
              <a:t>каждый момент перемещает камеру за</a:t>
            </a:r>
          </a:p>
          <a:p>
            <a:pPr lvl="8"/>
            <a:r>
              <a:rPr lang="ru-RU" dirty="0">
                <a:solidFill>
                  <a:schemeClr val="bg1"/>
                </a:solidFill>
              </a:rPr>
              <a:t>                  персонажем</a:t>
            </a:r>
            <a:r>
              <a:rPr lang="en-US" dirty="0">
                <a:solidFill>
                  <a:schemeClr val="bg1"/>
                </a:solidFill>
              </a:rPr>
              <a:t>.</a:t>
            </a:r>
            <a:endParaRPr lang="ru-RU" dirty="0">
              <a:solidFill>
                <a:schemeClr val="bg1"/>
              </a:solidFill>
            </a:endParaRPr>
          </a:p>
          <a:p>
            <a:pPr lvl="8"/>
            <a:r>
              <a:rPr lang="ru-RU" dirty="0">
                <a:solidFill>
                  <a:schemeClr val="bg1"/>
                </a:solidFill>
              </a:rPr>
              <a:t>                 Метод </a:t>
            </a:r>
            <a:r>
              <a:rPr lang="en-US" dirty="0">
                <a:solidFill>
                  <a:srgbClr val="FF0000"/>
                </a:solidFill>
              </a:rPr>
              <a:t>def update</a:t>
            </a:r>
            <a:r>
              <a:rPr lang="ru-RU" dirty="0">
                <a:solidFill>
                  <a:srgbClr val="FF0000"/>
                </a:solidFill>
              </a:rPr>
              <a:t> </a:t>
            </a:r>
            <a:r>
              <a:rPr lang="ru-RU" dirty="0">
                <a:solidFill>
                  <a:schemeClr val="bg1"/>
                </a:solidFill>
              </a:rPr>
              <a:t>каждый момент обновляет 		    положение камеры</a:t>
            </a:r>
            <a:r>
              <a:rPr lang="en-US" dirty="0">
                <a:solidFill>
                  <a:schemeClr val="bg1"/>
                </a:solidFill>
              </a:rPr>
              <a:t>.</a:t>
            </a:r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B8C8BE4-AA22-4FCF-8C4E-01DCB4E4A8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581" y="1872099"/>
            <a:ext cx="4819650" cy="324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8785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C4A66784-6AAB-4679-82A9-24C1569686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357" y="156216"/>
            <a:ext cx="11653008" cy="4351338"/>
          </a:xfrm>
        </p:spPr>
        <p:txBody>
          <a:bodyPr/>
          <a:lstStyle/>
          <a:p>
            <a:pPr marL="0" indent="0">
              <a:buNone/>
            </a:pPr>
            <a:r>
              <a:rPr lang="ru-RU" dirty="0">
                <a:solidFill>
                  <a:schemeClr val="bg1"/>
                </a:solidFill>
              </a:rPr>
              <a:t>В проекте реализована база данных </a:t>
            </a:r>
            <a:r>
              <a:rPr lang="en-US" dirty="0">
                <a:solidFill>
                  <a:srgbClr val="FF0000"/>
                </a:solidFill>
              </a:rPr>
              <a:t>play_db.sqlite, </a:t>
            </a:r>
            <a:r>
              <a:rPr lang="ru-RU" dirty="0">
                <a:solidFill>
                  <a:schemeClr val="bg1"/>
                </a:solidFill>
              </a:rPr>
              <a:t>за счет неё игра запоминает последний пройденный уровень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ru-RU" dirty="0">
                <a:solidFill>
                  <a:schemeClr val="bg1"/>
                </a:solidFill>
              </a:rPr>
              <a:t>а так же в ней хранятся названия уровней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ru-RU" dirty="0">
                <a:solidFill>
                  <a:schemeClr val="bg1"/>
                </a:solidFill>
              </a:rPr>
              <a:t>пути к музыке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ru-RU" dirty="0">
                <a:solidFill>
                  <a:schemeClr val="bg1"/>
                </a:solidFill>
              </a:rPr>
              <a:t>пути к задним фонам</a:t>
            </a:r>
            <a:r>
              <a:rPr lang="en-US" dirty="0">
                <a:solidFill>
                  <a:schemeClr val="bg1"/>
                </a:solidFill>
              </a:rPr>
              <a:t>.</a:t>
            </a:r>
            <a:endParaRPr lang="ru-RU" dirty="0">
              <a:solidFill>
                <a:srgbClr val="FF0000"/>
              </a:solidFill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E061D05-160B-4CE2-B025-266C4B3449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047" y="1483846"/>
            <a:ext cx="4304155" cy="228281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DC3BD90-4075-4323-927F-60918DE172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4511" y="1483846"/>
            <a:ext cx="5019675" cy="234315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10EEAC5-2ACB-4649-AF90-510C45C374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047" y="4099071"/>
            <a:ext cx="44958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2212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5445DFB8-516F-4E71-9974-C0A004B0DC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7749" y="307218"/>
            <a:ext cx="11661396" cy="4351338"/>
          </a:xfrm>
        </p:spPr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Уровни реализованы путем обозначения разных моделей объектов уникальными ключами: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2C4FF99-3097-47CB-BCDA-F19F2F98E7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054" y="1242881"/>
            <a:ext cx="7562850" cy="360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1051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C5EBAA7C-0AEF-4077-91E4-C7BF1359AF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525" y="256884"/>
            <a:ext cx="11602673" cy="4351338"/>
          </a:xfrm>
        </p:spPr>
        <p:txBody>
          <a:bodyPr/>
          <a:lstStyle/>
          <a:p>
            <a:pPr marL="0" indent="0">
              <a:buNone/>
            </a:pPr>
            <a:r>
              <a:rPr lang="ru-RU" dirty="0">
                <a:solidFill>
                  <a:schemeClr val="bg1"/>
                </a:solidFill>
              </a:rPr>
              <a:t>Сам уровень представляет собой текстовый документ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ru-RU" dirty="0">
                <a:solidFill>
                  <a:schemeClr val="bg1"/>
                </a:solidFill>
              </a:rPr>
              <a:t>с расставленными в нужном порядке символами:</a:t>
            </a:r>
          </a:p>
          <a:p>
            <a:r>
              <a:rPr lang="ru-RU" dirty="0">
                <a:solidFill>
                  <a:schemeClr val="bg1"/>
                </a:solidFill>
              </a:rPr>
              <a:t>1 уровень:</a:t>
            </a:r>
          </a:p>
          <a:p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CCF752A-A6E9-4881-B32D-A57A11BEF7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6841" y="1140594"/>
            <a:ext cx="4752975" cy="521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9718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255DEC14-A641-40F4-8A62-263BCFC67C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1638" y="340774"/>
            <a:ext cx="10515600" cy="4351338"/>
          </a:xfrm>
        </p:spPr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2 уровень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B0808A6-AA62-4228-A6AE-291A2EA1BB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9033" y="800100"/>
            <a:ext cx="9439275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958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78CC4C65-AD6E-480D-BEDB-32BB2715BB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1973" y="332385"/>
            <a:ext cx="10515600" cy="4351338"/>
          </a:xfrm>
        </p:spPr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3 уровень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D62D19F-1AA6-4651-AC0E-F9C1A05A8B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087" y="838200"/>
            <a:ext cx="10791825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1903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C3CF8C12-C58B-4BF7-ACC9-C9132A226E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6472" y="340774"/>
            <a:ext cx="10515600" cy="4351338"/>
          </a:xfrm>
        </p:spPr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4 уровень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24516BB-F5CC-479C-9D93-05F79A066F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332" y="1486377"/>
            <a:ext cx="11103335" cy="2422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5352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3A317E06-ED4D-4CF4-BB89-1CDDE441CD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1972" y="374330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ru-RU" dirty="0">
                <a:solidFill>
                  <a:schemeClr val="bg1"/>
                </a:solidFill>
              </a:rPr>
              <a:t>Отрисовку уровня производится в функции </a:t>
            </a:r>
            <a:r>
              <a:rPr lang="en-US" dirty="0">
                <a:solidFill>
                  <a:srgbClr val="FF0000"/>
                </a:solidFill>
              </a:rPr>
              <a:t>def level()</a:t>
            </a:r>
            <a:r>
              <a:rPr lang="ru-RU" dirty="0">
                <a:solidFill>
                  <a:srgbClr val="FF0000"/>
                </a:solidFill>
              </a:rPr>
              <a:t>:</a:t>
            </a:r>
          </a:p>
          <a:p>
            <a:pPr marL="0" indent="0">
              <a:buNone/>
            </a:pPr>
            <a:r>
              <a:rPr lang="ru-RU" dirty="0">
                <a:solidFill>
                  <a:srgbClr val="FF0000"/>
                </a:solidFill>
              </a:rPr>
              <a:t>						</a:t>
            </a:r>
            <a:r>
              <a:rPr lang="ru-RU" dirty="0">
                <a:solidFill>
                  <a:schemeClr val="bg1"/>
                </a:solidFill>
              </a:rPr>
              <a:t>     То есть каждый объект </a:t>
            </a:r>
          </a:p>
          <a:p>
            <a:pPr marL="0" indent="0">
              <a:buNone/>
            </a:pPr>
            <a:r>
              <a:rPr lang="ru-RU" dirty="0">
                <a:solidFill>
                  <a:schemeClr val="bg1"/>
                </a:solidFill>
              </a:rPr>
              <a:t>						      выставляется по очереди</a:t>
            </a:r>
            <a:r>
              <a:rPr lang="en-US" dirty="0">
                <a:solidFill>
                  <a:schemeClr val="bg1"/>
                </a:solidFill>
              </a:rPr>
              <a:t>.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						     </a:t>
            </a:r>
            <a:r>
              <a:rPr lang="ru-RU" dirty="0">
                <a:solidFill>
                  <a:schemeClr val="bg1"/>
                </a:solidFill>
              </a:rPr>
              <a:t>Мобы выставляются 	</a:t>
            </a:r>
          </a:p>
          <a:p>
            <a:pPr marL="0" indent="0">
              <a:buNone/>
            </a:pPr>
            <a:r>
              <a:rPr lang="ru-RU" dirty="0">
                <a:solidFill>
                  <a:schemeClr val="bg1"/>
                </a:solidFill>
              </a:rPr>
              <a:t>                                                                         аналогично</a:t>
            </a:r>
            <a:r>
              <a:rPr lang="en-US" dirty="0">
                <a:solidFill>
                  <a:schemeClr val="bg1"/>
                </a:solidFill>
              </a:rPr>
              <a:t>.</a:t>
            </a:r>
            <a:endParaRPr lang="ru-RU" dirty="0">
              <a:solidFill>
                <a:srgbClr val="FF0000"/>
              </a:solidFill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86AFF04-504A-40AB-8AA4-8B6DC92E21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584" y="962025"/>
            <a:ext cx="5753100" cy="493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9065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88F4310-22E3-425C-8186-8320D36630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638" y="130233"/>
            <a:ext cx="10515600" cy="750611"/>
          </a:xfrm>
        </p:spPr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Заключение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5D20137-0CAF-4982-9857-372B0872B8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1637" y="780176"/>
            <a:ext cx="11644619" cy="4351338"/>
          </a:xfrm>
        </p:spPr>
        <p:txBody>
          <a:bodyPr/>
          <a:lstStyle/>
          <a:p>
            <a:pPr marL="0" indent="0">
              <a:buNone/>
            </a:pPr>
            <a:r>
              <a:rPr lang="ru-RU" dirty="0">
                <a:solidFill>
                  <a:schemeClr val="bg1"/>
                </a:solidFill>
              </a:rPr>
              <a:t>Подводя итог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ru-RU" dirty="0">
                <a:solidFill>
                  <a:schemeClr val="bg1"/>
                </a:solidFill>
              </a:rPr>
              <a:t>нам удалось реализовать поставленную задачу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ru-RU" dirty="0">
                <a:solidFill>
                  <a:schemeClr val="bg1"/>
                </a:solidFill>
              </a:rPr>
              <a:t>а именно написать платформер на </a:t>
            </a:r>
            <a:r>
              <a:rPr lang="en-US" dirty="0">
                <a:solidFill>
                  <a:schemeClr val="bg1"/>
                </a:solidFill>
              </a:rPr>
              <a:t>pygame.</a:t>
            </a: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34371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3CE2CF8-24F1-495A-B839-A287DA5E90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584" y="297342"/>
            <a:ext cx="9455092" cy="767389"/>
          </a:xfrm>
        </p:spPr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Вступление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5EFF73A-B61B-47B8-9229-89F436F153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583" y="1253330"/>
            <a:ext cx="11183223" cy="5214581"/>
          </a:xfrm>
        </p:spPr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Выбор темы проекта пал на 2</a:t>
            </a:r>
            <a:r>
              <a:rPr lang="en-US" dirty="0">
                <a:solidFill>
                  <a:schemeClr val="bg1"/>
                </a:solidFill>
              </a:rPr>
              <a:t>d </a:t>
            </a:r>
            <a:r>
              <a:rPr lang="ru-RU" dirty="0">
                <a:solidFill>
                  <a:schemeClr val="bg1"/>
                </a:solidFill>
              </a:rPr>
              <a:t>игры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ru-RU" dirty="0">
                <a:solidFill>
                  <a:schemeClr val="bg1"/>
                </a:solidFill>
              </a:rPr>
              <a:t>так называемые платформеры</a:t>
            </a:r>
            <a:r>
              <a:rPr lang="en-US" dirty="0">
                <a:solidFill>
                  <a:schemeClr val="bg1"/>
                </a:solidFill>
              </a:rPr>
              <a:t>.</a:t>
            </a:r>
            <a:r>
              <a:rPr lang="ru-RU" dirty="0">
                <a:solidFill>
                  <a:schemeClr val="bg1"/>
                </a:solidFill>
              </a:rPr>
              <a:t> Наш платформер написан на языке </a:t>
            </a:r>
            <a:r>
              <a:rPr lang="en-US" dirty="0">
                <a:solidFill>
                  <a:schemeClr val="bg1"/>
                </a:solidFill>
              </a:rPr>
              <a:t>python, </a:t>
            </a:r>
            <a:r>
              <a:rPr lang="ru-RU" dirty="0">
                <a:solidFill>
                  <a:schemeClr val="bg1"/>
                </a:solidFill>
              </a:rPr>
              <a:t>в основном с помощью библиотеке </a:t>
            </a:r>
            <a:r>
              <a:rPr lang="en-US" dirty="0">
                <a:solidFill>
                  <a:schemeClr val="bg1"/>
                </a:solidFill>
              </a:rPr>
              <a:t>pygame.</a:t>
            </a:r>
          </a:p>
          <a:p>
            <a:pPr marL="0" indent="0">
              <a:buNone/>
            </a:pP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F51C4F8-9D85-4CF5-A0D1-DAE30273B1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0" y="752911"/>
            <a:ext cx="85725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03704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CDD2297-B5C0-4BB3-A561-6A9B9E34A3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248" y="101077"/>
            <a:ext cx="10515600" cy="759000"/>
          </a:xfrm>
        </p:spPr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Список используемых технологий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74EDA9E-27DE-40EA-9C1E-727BB1A27D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6138" y="944781"/>
            <a:ext cx="4883091" cy="4351338"/>
          </a:xfrm>
        </p:spPr>
        <p:txBody>
          <a:bodyPr/>
          <a:lstStyle/>
          <a:p>
            <a:pPr marL="0" indent="0">
              <a:buNone/>
            </a:pPr>
            <a:r>
              <a:rPr lang="ru-RU" dirty="0">
                <a:solidFill>
                  <a:schemeClr val="bg1"/>
                </a:solidFill>
              </a:rPr>
              <a:t>Библиотеки:</a:t>
            </a:r>
            <a:r>
              <a:rPr lang="en-US" dirty="0">
                <a:solidFill>
                  <a:schemeClr val="bg1"/>
                </a:solidFill>
              </a:rPr>
              <a:t>			</a:t>
            </a:r>
            <a:endParaRPr lang="ru-RU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Sys</a:t>
            </a:r>
          </a:p>
          <a:p>
            <a:r>
              <a:rPr lang="en-US" dirty="0">
                <a:solidFill>
                  <a:schemeClr val="bg1"/>
                </a:solidFill>
              </a:rPr>
              <a:t>Os</a:t>
            </a:r>
          </a:p>
          <a:p>
            <a:r>
              <a:rPr lang="en-US" dirty="0">
                <a:solidFill>
                  <a:schemeClr val="bg1"/>
                </a:solidFill>
              </a:rPr>
              <a:t>Pygame</a:t>
            </a:r>
          </a:p>
          <a:p>
            <a:r>
              <a:rPr lang="en-US" dirty="0">
                <a:solidFill>
                  <a:schemeClr val="bg1"/>
                </a:solidFill>
              </a:rPr>
              <a:t>Sqlite3</a:t>
            </a:r>
          </a:p>
          <a:p>
            <a:r>
              <a:rPr lang="en-US" dirty="0">
                <a:solidFill>
                  <a:schemeClr val="bg1"/>
                </a:solidFill>
              </a:rPr>
              <a:t>ImageButton</a:t>
            </a:r>
          </a:p>
          <a:p>
            <a:r>
              <a:rPr lang="en-US" dirty="0">
                <a:solidFill>
                  <a:schemeClr val="bg1"/>
                </a:solidFill>
              </a:rPr>
              <a:t>Time</a:t>
            </a:r>
          </a:p>
          <a:p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4" name="Объект 2">
            <a:extLst>
              <a:ext uri="{FF2B5EF4-FFF2-40B4-BE49-F238E27FC236}">
                <a16:creationId xmlns:a16="http://schemas.microsoft.com/office/drawing/2014/main" id="{5CCBA12C-6708-4043-AF8A-D538D030937C}"/>
              </a:ext>
            </a:extLst>
          </p:cNvPr>
          <p:cNvSpPr txBox="1">
            <a:spLocks/>
          </p:cNvSpPr>
          <p:nvPr/>
        </p:nvSpPr>
        <p:spPr>
          <a:xfrm>
            <a:off x="5450048" y="944781"/>
            <a:ext cx="488309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ru-RU" dirty="0">
                <a:solidFill>
                  <a:schemeClr val="bg1"/>
                </a:solidFill>
              </a:rPr>
              <a:t>Среда разработки: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PyCharm</a:t>
            </a:r>
          </a:p>
          <a:p>
            <a:pPr marL="457200" lvl="1" indent="0">
              <a:buNone/>
            </a:pPr>
            <a:r>
              <a:rPr lang="ru-RU" dirty="0">
                <a:solidFill>
                  <a:schemeClr val="bg1"/>
                </a:solidFill>
              </a:rPr>
              <a:t>Облачное хранилище: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GitHub</a:t>
            </a:r>
          </a:p>
          <a:p>
            <a:pPr marL="457200" lvl="1" indent="0">
              <a:buNone/>
            </a:pP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46588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BA5902-0F73-449A-BF42-A12FB718D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972" y="105066"/>
            <a:ext cx="10515600" cy="851279"/>
          </a:xfrm>
        </p:spPr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Теоретическая часть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211A472-CA11-42C3-AB0B-CCA6D9145C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226" y="1037060"/>
            <a:ext cx="11820088" cy="4351338"/>
          </a:xfrm>
        </p:spPr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Главное окно игры имеет размер 1280 на 720 пикселей</a:t>
            </a:r>
            <a:r>
              <a:rPr lang="en-US" dirty="0">
                <a:solidFill>
                  <a:schemeClr val="bg1"/>
                </a:solidFill>
              </a:rPr>
              <a:t>.</a:t>
            </a:r>
            <a:endParaRPr lang="ru-RU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В главном меню пользователь выбирает новую игру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ru-RU" dirty="0">
                <a:solidFill>
                  <a:schemeClr val="bg1"/>
                </a:solidFill>
              </a:rPr>
              <a:t>либо продолжает ранее начатую</a:t>
            </a: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2EBCF40-FFCF-42C7-8521-109C99B51F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839" y="2532911"/>
            <a:ext cx="3061735" cy="179217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F683DF3-DD47-43A9-B71E-2161D65BDB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2788" y="2532910"/>
            <a:ext cx="3071281" cy="179217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B869322-F8EB-4308-BAA1-18D56568FA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6283" y="2532909"/>
            <a:ext cx="3040767" cy="1792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8341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558205A6-BFBF-48E4-8709-CB1798825C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584" y="550498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ru-RU" dirty="0">
                <a:solidFill>
                  <a:schemeClr val="bg1"/>
                </a:solidFill>
              </a:rPr>
              <a:t>В игре реализована музыка: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Главное меню: </a:t>
            </a:r>
            <a:r>
              <a:rPr lang="en-US" dirty="0">
                <a:solidFill>
                  <a:schemeClr val="bg1"/>
                </a:solidFill>
              </a:rPr>
              <a:t>In The Face Of Evil</a:t>
            </a:r>
            <a:r>
              <a:rPr lang="ru-RU" dirty="0">
                <a:solidFill>
                  <a:schemeClr val="bg1"/>
                </a:solidFill>
              </a:rPr>
              <a:t> – </a:t>
            </a:r>
            <a:r>
              <a:rPr lang="en-US" dirty="0">
                <a:solidFill>
                  <a:schemeClr val="bg1"/>
                </a:solidFill>
              </a:rPr>
              <a:t>Magic Sword</a:t>
            </a:r>
          </a:p>
          <a:p>
            <a:r>
              <a:rPr lang="ru-RU" dirty="0">
                <a:solidFill>
                  <a:schemeClr val="bg1"/>
                </a:solidFill>
              </a:rPr>
              <a:t>1 уровень: </a:t>
            </a:r>
            <a:r>
              <a:rPr lang="en-US" dirty="0">
                <a:solidFill>
                  <a:schemeClr val="bg1"/>
                </a:solidFill>
              </a:rPr>
              <a:t>Miami – Jasper Byrne</a:t>
            </a:r>
          </a:p>
          <a:p>
            <a:r>
              <a:rPr lang="en-US" dirty="0">
                <a:solidFill>
                  <a:schemeClr val="bg1"/>
                </a:solidFill>
              </a:rPr>
              <a:t>2 </a:t>
            </a:r>
            <a:r>
              <a:rPr lang="ru-RU" dirty="0">
                <a:solidFill>
                  <a:schemeClr val="bg1"/>
                </a:solidFill>
              </a:rPr>
              <a:t>уровень:</a:t>
            </a:r>
            <a:r>
              <a:rPr lang="en-US" dirty="0">
                <a:solidFill>
                  <a:schemeClr val="bg1"/>
                </a:solidFill>
              </a:rPr>
              <a:t> Kill Streak – Jasper Byrne</a:t>
            </a:r>
          </a:p>
          <a:p>
            <a:r>
              <a:rPr lang="ru-RU" dirty="0">
                <a:solidFill>
                  <a:schemeClr val="bg1"/>
                </a:solidFill>
              </a:rPr>
              <a:t>3 уровень:</a:t>
            </a:r>
            <a:r>
              <a:rPr lang="en-US" dirty="0">
                <a:solidFill>
                  <a:schemeClr val="bg1"/>
                </a:solidFill>
              </a:rPr>
              <a:t> Toska – Molchat Doma(instrumental)</a:t>
            </a:r>
          </a:p>
          <a:p>
            <a:r>
              <a:rPr lang="en-US" dirty="0">
                <a:solidFill>
                  <a:schemeClr val="bg1"/>
                </a:solidFill>
              </a:rPr>
              <a:t>4 </a:t>
            </a:r>
            <a:r>
              <a:rPr lang="ru-RU" dirty="0">
                <a:solidFill>
                  <a:schemeClr val="bg1"/>
                </a:solidFill>
              </a:rPr>
              <a:t>уровень: </a:t>
            </a:r>
            <a:r>
              <a:rPr lang="en-US" dirty="0">
                <a:solidFill>
                  <a:schemeClr val="bg1"/>
                </a:solidFill>
              </a:rPr>
              <a:t>Prepare For Battle - unknown</a:t>
            </a: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53944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D31F526C-2C9F-4172-AA43-20B16FF0FA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4692" y="502585"/>
            <a:ext cx="11342615" cy="4351338"/>
          </a:xfrm>
        </p:spPr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В игре 4 уровня</a:t>
            </a:r>
            <a:r>
              <a:rPr lang="en-US" dirty="0">
                <a:solidFill>
                  <a:schemeClr val="bg1"/>
                </a:solidFill>
              </a:rPr>
              <a:t>. </a:t>
            </a:r>
            <a:r>
              <a:rPr lang="ru-RU" dirty="0">
                <a:solidFill>
                  <a:schemeClr val="bg1"/>
                </a:solidFill>
              </a:rPr>
              <a:t>Для прохождения уровня игроку требуется найти на  ключ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ru-RU" dirty="0">
                <a:solidFill>
                  <a:schemeClr val="bg1"/>
                </a:solidFill>
              </a:rPr>
              <a:t>в нашей игре ключом является модель сертификата Яндекса</a:t>
            </a:r>
            <a:r>
              <a:rPr lang="en-US" dirty="0">
                <a:solidFill>
                  <a:schemeClr val="bg1"/>
                </a:solidFill>
              </a:rPr>
              <a:t>.</a:t>
            </a:r>
            <a:endParaRPr lang="ru-RU" dirty="0">
              <a:solidFill>
                <a:schemeClr val="bg1"/>
              </a:solidFill>
            </a:endParaRPr>
          </a:p>
          <a:p>
            <a:endParaRPr lang="ru-RU" dirty="0">
              <a:solidFill>
                <a:schemeClr val="bg1"/>
              </a:solidFill>
            </a:endParaRPr>
          </a:p>
          <a:p>
            <a:endParaRPr lang="ru-RU" dirty="0">
              <a:solidFill>
                <a:schemeClr val="bg1"/>
              </a:solidFill>
            </a:endParaRPr>
          </a:p>
          <a:p>
            <a:endParaRPr lang="ru-RU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Взяв ключ необходимо подойти к двери для перехода на следующий уровень</a:t>
            </a:r>
            <a:r>
              <a:rPr lang="en-US" dirty="0">
                <a:solidFill>
                  <a:schemeClr val="bg1"/>
                </a:solidFill>
              </a:rPr>
              <a:t>,</a:t>
            </a:r>
            <a:r>
              <a:rPr lang="ru-RU" dirty="0">
                <a:solidFill>
                  <a:schemeClr val="bg1"/>
                </a:solidFill>
              </a:rPr>
              <a:t> переход осуществляется двойным нажатием буквы </a:t>
            </a:r>
            <a:r>
              <a:rPr lang="en-US" dirty="0">
                <a:solidFill>
                  <a:schemeClr val="bg1"/>
                </a:solidFill>
              </a:rPr>
              <a:t>E.</a:t>
            </a:r>
            <a:endParaRPr lang="ru-RU" dirty="0">
              <a:solidFill>
                <a:schemeClr val="bg1"/>
              </a:solidFill>
            </a:endParaRPr>
          </a:p>
          <a:p>
            <a:pPr marL="457200" lvl="1" indent="0">
              <a:buNone/>
            </a:pP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FDD6305-5D59-411A-83F1-5E610DDC49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5720" y="1504756"/>
            <a:ext cx="1276350" cy="127635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8EBDA7E-E6E0-46E4-A5F8-FFF8E8926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8673" y="1504756"/>
            <a:ext cx="1276350" cy="125730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5A29F931-2113-452E-926B-6FA0E79127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1626" y="1517788"/>
            <a:ext cx="1318646" cy="1263318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B495D219-7ECB-4260-8FDB-EE97C8DAE6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6875" y="1504756"/>
            <a:ext cx="1257300" cy="1257300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48DCC6CC-EBCD-4FC6-924B-1135225FF2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47825" y="4174329"/>
            <a:ext cx="1276350" cy="1289785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787D1B25-9F48-4E11-9228-7BB8DE852F5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61626" y="4194600"/>
            <a:ext cx="1318646" cy="1318646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0BC64DF4-5A91-4EBC-ADC7-CDD74D3BCEB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85238" y="4174329"/>
            <a:ext cx="1289785" cy="1289785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718E422C-038B-46F7-8829-BBF86E3F5E2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35721" y="4212045"/>
            <a:ext cx="1276349" cy="1276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277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3BB56055-88AC-4DF0-AB2F-A57DB767FE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1363" y="1011893"/>
            <a:ext cx="11401337" cy="4351338"/>
          </a:xfrm>
        </p:spPr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Главным героем является средневековый рыцарь</a:t>
            </a:r>
            <a:r>
              <a:rPr lang="en-US" dirty="0">
                <a:solidFill>
                  <a:schemeClr val="bg1"/>
                </a:solidFill>
              </a:rPr>
              <a:t>.</a:t>
            </a:r>
            <a:r>
              <a:rPr lang="ru-RU" dirty="0">
                <a:solidFill>
                  <a:schemeClr val="bg1"/>
                </a:solidFill>
              </a:rPr>
              <a:t> Сделаны анимации бега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ru-RU" dirty="0">
                <a:solidFill>
                  <a:schemeClr val="bg1"/>
                </a:solidFill>
              </a:rPr>
              <a:t>прыжков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ru-RU" dirty="0">
                <a:solidFill>
                  <a:schemeClr val="bg1"/>
                </a:solidFill>
              </a:rPr>
              <a:t>взятия ключа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ru-RU" dirty="0">
                <a:solidFill>
                  <a:schemeClr val="bg1"/>
                </a:solidFill>
              </a:rPr>
              <a:t>смерти</a:t>
            </a:r>
            <a:r>
              <a:rPr lang="en-US" dirty="0">
                <a:solidFill>
                  <a:schemeClr val="bg1"/>
                </a:solidFill>
              </a:rPr>
              <a:t>.</a:t>
            </a:r>
            <a:endParaRPr lang="ru-RU" dirty="0">
              <a:solidFill>
                <a:schemeClr val="bg1"/>
              </a:solidFill>
            </a:endParaRPr>
          </a:p>
          <a:p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50823E22-F2AF-4503-8231-4AFB808621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364" y="197346"/>
            <a:ext cx="10515600" cy="624776"/>
          </a:xfrm>
        </p:spPr>
        <p:txBody>
          <a:bodyPr>
            <a:normAutofit/>
          </a:bodyPr>
          <a:lstStyle/>
          <a:p>
            <a:r>
              <a:rPr lang="ru-RU" sz="3600" dirty="0">
                <a:solidFill>
                  <a:schemeClr val="bg1"/>
                </a:solidFill>
              </a:rPr>
              <a:t>Главный герой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278D73F-3DAD-431B-9406-3A3B07628E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037" y="2034505"/>
            <a:ext cx="1092470" cy="1706986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22E5CEC-7526-43FA-9624-2E5D62F1FD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1180" y="2086235"/>
            <a:ext cx="1092470" cy="1655256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FDC9E8DB-A82D-4C4F-B8D0-1A066C0FC6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7323" y="2137966"/>
            <a:ext cx="1464264" cy="1655256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5C8B094F-8DB6-4ACB-9D35-35ADC0F73E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2137967"/>
            <a:ext cx="1464264" cy="1655255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EFAB9736-25C0-467C-9667-6AAE981E1C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66163" y="2137967"/>
            <a:ext cx="1603524" cy="1603524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BAE8FA2E-ED87-4F22-83C6-B850CDD9D15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00131" y="2151649"/>
            <a:ext cx="1601246" cy="1601246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ED585EFF-E3C9-425C-99D9-7F01E8EAF9D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1250" y="4139122"/>
            <a:ext cx="1640043" cy="1706985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B91843D5-244D-4041-9E8C-F6CA4135DC0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61179" y="4162511"/>
            <a:ext cx="1640043" cy="1706985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F8FCF230-185B-4315-BD07-19BDAF45487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81108" y="4163907"/>
            <a:ext cx="1336937" cy="1655255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97FCCC6D-7907-4A1E-81AA-09CD346B6F7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97931" y="4214242"/>
            <a:ext cx="1336936" cy="1655254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B4ABEAED-C60E-44AA-98A1-67B22A80420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099456" y="4190852"/>
            <a:ext cx="1336937" cy="1655255"/>
          </a:xfrm>
          <a:prstGeom prst="rect">
            <a:avLst/>
          </a:prstGeom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D39ED4C1-4B26-4E04-BF19-4CA6F733809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700131" y="4244861"/>
            <a:ext cx="1816799" cy="1601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2130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60D8124D-83D3-4BA1-8C59-57C7B5A41B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27" y="125836"/>
            <a:ext cx="11585895" cy="60820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>
                <a:solidFill>
                  <a:schemeClr val="bg1"/>
                </a:solidFill>
              </a:rPr>
              <a:t>На уровнях есть враждебные для героя события:</a:t>
            </a:r>
          </a:p>
          <a:p>
            <a:pPr lvl="1"/>
            <a:r>
              <a:rPr lang="ru-RU" dirty="0">
                <a:solidFill>
                  <a:schemeClr val="bg1"/>
                </a:solidFill>
              </a:rPr>
              <a:t>Лава</a:t>
            </a:r>
          </a:p>
          <a:p>
            <a:pPr marL="457200" lvl="1" indent="0">
              <a:buNone/>
            </a:pPr>
            <a:r>
              <a:rPr lang="ru-RU" dirty="0">
                <a:solidFill>
                  <a:schemeClr val="bg1"/>
                </a:solidFill>
              </a:rPr>
              <a:t>	Попадая в лаву герой каждую секунду получает 30 единиц урона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ru-RU" dirty="0">
                <a:solidFill>
                  <a:schemeClr val="bg1"/>
                </a:solidFill>
              </a:rPr>
              <a:t>до тех пор пока не выберется из неё</a:t>
            </a:r>
            <a:r>
              <a:rPr lang="en-US" dirty="0">
                <a:solidFill>
                  <a:schemeClr val="bg1"/>
                </a:solidFill>
              </a:rPr>
              <a:t>.</a:t>
            </a:r>
            <a:endParaRPr lang="ru-RU" dirty="0">
              <a:solidFill>
                <a:schemeClr val="bg1"/>
              </a:solidFill>
            </a:endParaRPr>
          </a:p>
          <a:p>
            <a:pPr marL="457200" lvl="1" indent="0">
              <a:buNone/>
            </a:pPr>
            <a:endParaRPr lang="ru-RU" dirty="0">
              <a:solidFill>
                <a:schemeClr val="bg1"/>
              </a:solidFill>
            </a:endParaRPr>
          </a:p>
          <a:p>
            <a:pPr marL="457200" lvl="1" indent="0">
              <a:buNone/>
            </a:pPr>
            <a:endParaRPr lang="ru-RU" dirty="0">
              <a:solidFill>
                <a:schemeClr val="bg1"/>
              </a:solidFill>
            </a:endParaRPr>
          </a:p>
          <a:p>
            <a:pPr marL="457200" lvl="1" indent="0">
              <a:buNone/>
            </a:pPr>
            <a:endParaRPr lang="ru-RU" dirty="0">
              <a:solidFill>
                <a:schemeClr val="bg1"/>
              </a:solidFill>
            </a:endParaRPr>
          </a:p>
          <a:p>
            <a:pPr marL="457200" lvl="1" indent="0">
              <a:buNone/>
            </a:pPr>
            <a:endParaRPr lang="ru-RU" dirty="0">
              <a:solidFill>
                <a:schemeClr val="bg1"/>
              </a:solidFill>
            </a:endParaRPr>
          </a:p>
          <a:p>
            <a:pPr lvl="1"/>
            <a:endParaRPr lang="ru-RU" dirty="0">
              <a:solidFill>
                <a:schemeClr val="bg1"/>
              </a:solidFill>
            </a:endParaRPr>
          </a:p>
          <a:p>
            <a:pPr lvl="1"/>
            <a:r>
              <a:rPr lang="ru-RU" dirty="0">
                <a:solidFill>
                  <a:schemeClr val="bg1"/>
                </a:solidFill>
              </a:rPr>
              <a:t>Мобы</a:t>
            </a:r>
          </a:p>
          <a:p>
            <a:pPr marL="457200" lvl="1" indent="0">
              <a:buNone/>
            </a:pPr>
            <a:r>
              <a:rPr lang="ru-RU" dirty="0">
                <a:solidFill>
                  <a:schemeClr val="bg1"/>
                </a:solidFill>
              </a:rPr>
              <a:t>	Встретившись с мобом герой каждую атаку получает 60 урона</a:t>
            </a:r>
            <a:r>
              <a:rPr lang="en-US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4" name="Объект 2">
            <a:extLst>
              <a:ext uri="{FF2B5EF4-FFF2-40B4-BE49-F238E27FC236}">
                <a16:creationId xmlns:a16="http://schemas.microsoft.com/office/drawing/2014/main" id="{8134D59C-E592-4F5D-B8F8-6A3EDA3272D0}"/>
              </a:ext>
            </a:extLst>
          </p:cNvPr>
          <p:cNvSpPr txBox="1">
            <a:spLocks/>
          </p:cNvSpPr>
          <p:nvPr/>
        </p:nvSpPr>
        <p:spPr>
          <a:xfrm>
            <a:off x="360028" y="1608910"/>
            <a:ext cx="10515600" cy="1345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2CAC9F2-88D1-420C-B67E-3ED282BA43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7414" y="1925361"/>
            <a:ext cx="2505075" cy="158115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30CFE3E-3461-4EDC-BA8A-D2C74BF2EF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0500" y="1925361"/>
            <a:ext cx="2502540" cy="158115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4C604C86-B421-4CA3-AF91-AFABADBFC4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4824" y="1925361"/>
            <a:ext cx="3146799" cy="1581150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266D7102-82D6-4FCD-8CE7-D1D15A52D6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9233" y="4626704"/>
            <a:ext cx="2687955" cy="1581150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6F24C419-CCC5-4D71-9AF0-1C19C380CC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95968" y="4626704"/>
            <a:ext cx="2649149" cy="1668322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2F4E17D-018A-4F54-81FD-AA446F8910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34824" y="4626704"/>
            <a:ext cx="2973965" cy="1668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0991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D50E72C-A32C-4C96-9AF1-1BB9981B74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251" y="130234"/>
            <a:ext cx="10515600" cy="759000"/>
          </a:xfrm>
        </p:spPr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Реализация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D08C488-1A3F-4E0D-8715-69FD38B256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4251" y="1095783"/>
            <a:ext cx="11099334" cy="5011402"/>
          </a:xfrm>
        </p:spPr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Главное меню реализовано стандартным для </a:t>
            </a:r>
            <a:r>
              <a:rPr lang="en-US" dirty="0">
                <a:solidFill>
                  <a:schemeClr val="bg1"/>
                </a:solidFill>
              </a:rPr>
              <a:t>pygame </a:t>
            </a:r>
            <a:r>
              <a:rPr lang="ru-RU" dirty="0">
                <a:solidFill>
                  <a:schemeClr val="bg1"/>
                </a:solidFill>
              </a:rPr>
              <a:t>методом:</a:t>
            </a:r>
          </a:p>
          <a:p>
            <a:pPr marL="3657600" lvl="8" indent="0">
              <a:buNone/>
            </a:pPr>
            <a:r>
              <a:rPr lang="ru-RU" dirty="0">
                <a:solidFill>
                  <a:schemeClr val="bg1"/>
                </a:solidFill>
              </a:rPr>
              <a:t>                        </a:t>
            </a:r>
          </a:p>
          <a:p>
            <a:pPr marL="3657600" lvl="8" indent="0">
              <a:buNone/>
            </a:pPr>
            <a:r>
              <a:rPr lang="ru-RU" dirty="0">
                <a:solidFill>
                  <a:schemeClr val="bg1"/>
                </a:solidFill>
              </a:rPr>
              <a:t>                         Кнопки в главном меню работают по координатам курсора в </a:t>
            </a:r>
          </a:p>
          <a:p>
            <a:pPr marL="3657600" lvl="8" indent="0">
              <a:buNone/>
            </a:pPr>
            <a:r>
              <a:rPr lang="ru-RU" dirty="0">
                <a:solidFill>
                  <a:schemeClr val="bg1"/>
                </a:solidFill>
              </a:rPr>
              <a:t>	        момент нажатия левой кнопки мыши</a:t>
            </a:r>
            <a:r>
              <a:rPr lang="en-US" dirty="0">
                <a:solidFill>
                  <a:schemeClr val="bg1"/>
                </a:solidFill>
              </a:rPr>
              <a:t>.</a:t>
            </a:r>
            <a:endParaRPr lang="ru-RU" dirty="0">
              <a:solidFill>
                <a:schemeClr val="bg1"/>
              </a:solidFill>
            </a:endParaRPr>
          </a:p>
          <a:p>
            <a:pPr marL="3657600" lvl="8" indent="0">
              <a:buNone/>
            </a:pPr>
            <a:r>
              <a:rPr lang="ru-RU" dirty="0">
                <a:solidFill>
                  <a:schemeClr val="bg1"/>
                </a:solidFill>
              </a:rPr>
              <a:t>		</a:t>
            </a:r>
          </a:p>
          <a:p>
            <a:pPr marL="3657600" lvl="8" indent="0">
              <a:buNone/>
            </a:pPr>
            <a:r>
              <a:rPr lang="ru-RU" dirty="0">
                <a:solidFill>
                  <a:schemeClr val="bg1"/>
                </a:solidFill>
              </a:rPr>
              <a:t>		</a:t>
            </a:r>
          </a:p>
          <a:p>
            <a:pPr marL="3657600" lvl="8" indent="0">
              <a:buNone/>
            </a:pPr>
            <a:r>
              <a:rPr lang="ru-RU" dirty="0">
                <a:solidFill>
                  <a:schemeClr val="bg1"/>
                </a:solidFill>
              </a:rPr>
              <a:t>	        Сами кнопки заданы по координатам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ru-RU" dirty="0">
                <a:solidFill>
                  <a:schemeClr val="bg1"/>
                </a:solidFill>
              </a:rPr>
              <a:t>методом </a:t>
            </a:r>
            <a:r>
              <a:rPr lang="en-US" dirty="0">
                <a:solidFill>
                  <a:schemeClr val="bg1"/>
                </a:solidFill>
              </a:rPr>
              <a:t>ImageButton</a:t>
            </a:r>
            <a:r>
              <a:rPr lang="ru-RU" dirty="0">
                <a:solidFill>
                  <a:schemeClr val="bg1"/>
                </a:solidFill>
              </a:rPr>
              <a:t>:</a:t>
            </a:r>
          </a:p>
          <a:p>
            <a:pPr marL="3657600" lvl="8" indent="0">
              <a:buNone/>
            </a:pPr>
            <a:endParaRPr lang="ru-RU" dirty="0">
              <a:solidFill>
                <a:schemeClr val="bg1"/>
              </a:solidFill>
            </a:endParaRPr>
          </a:p>
          <a:p>
            <a:pPr marL="3657600" lvl="8" indent="0">
              <a:buNone/>
            </a:pPr>
            <a:endParaRPr lang="ru-RU" dirty="0">
              <a:solidFill>
                <a:schemeClr val="bg1"/>
              </a:solidFill>
            </a:endParaRPr>
          </a:p>
          <a:p>
            <a:pPr marL="3657600" lvl="8" indent="0">
              <a:buNone/>
            </a:pPr>
            <a:endParaRPr lang="ru-RU" dirty="0">
              <a:solidFill>
                <a:schemeClr val="bg1"/>
              </a:solidFill>
            </a:endParaRPr>
          </a:p>
          <a:p>
            <a:pPr marL="3657600" lvl="8" indent="0">
              <a:buNone/>
            </a:pPr>
            <a:r>
              <a:rPr lang="ru-RU" dirty="0">
                <a:solidFill>
                  <a:schemeClr val="bg1"/>
                </a:solidFill>
              </a:rPr>
              <a:t>	         Музыка в главном меню реализована методом </a:t>
            </a:r>
            <a:r>
              <a:rPr lang="en-US" dirty="0">
                <a:solidFill>
                  <a:schemeClr val="bg1"/>
                </a:solidFill>
              </a:rPr>
              <a:t>                 	         pygame.mixer</a:t>
            </a:r>
            <a:r>
              <a:rPr lang="ru-RU" dirty="0">
                <a:solidFill>
                  <a:schemeClr val="bg1"/>
                </a:solidFill>
              </a:rPr>
              <a:t>: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662292A-FA82-41EE-B4FE-8D7E09FD44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414" y="1720233"/>
            <a:ext cx="4770539" cy="381847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BB3CA48-02C2-438A-AAC0-372934B4FD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1679" y="3514464"/>
            <a:ext cx="5440822" cy="6324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7E2E11E-79E8-452E-AD29-633720D459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1680" y="4933543"/>
            <a:ext cx="3059394" cy="662108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DE78C77C-7A0F-4648-8306-23CC24B379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60041" y="4721315"/>
            <a:ext cx="2509713" cy="1469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9575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687</TotalTime>
  <Words>885</Words>
  <Application>Microsoft Office PowerPoint</Application>
  <PresentationFormat>Широкоэкранный</PresentationFormat>
  <Paragraphs>140</Paragraphs>
  <Slides>30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30</vt:i4>
      </vt:variant>
    </vt:vector>
  </HeadingPairs>
  <TitlesOfParts>
    <vt:vector size="34" baseType="lpstr">
      <vt:lpstr>Arial</vt:lpstr>
      <vt:lpstr>Calibri</vt:lpstr>
      <vt:lpstr>Calibri Light</vt:lpstr>
      <vt:lpstr>Office Theme</vt:lpstr>
      <vt:lpstr>Платформер на PyGame</vt:lpstr>
      <vt:lpstr>Оглавление</vt:lpstr>
      <vt:lpstr>Вступление</vt:lpstr>
      <vt:lpstr>Теоретическая часть</vt:lpstr>
      <vt:lpstr>Презентация PowerPoint</vt:lpstr>
      <vt:lpstr>Презентация PowerPoint</vt:lpstr>
      <vt:lpstr>Главный герой</vt:lpstr>
      <vt:lpstr>Презентация PowerPoint</vt:lpstr>
      <vt:lpstr>Реализация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Заключение</vt:lpstr>
      <vt:lpstr>Список используемых технологий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NAME OF PRESENTATION</dc:title>
  <dc:creator>Microsoft Office User</dc:creator>
  <cp:lastModifiedBy>Matew</cp:lastModifiedBy>
  <cp:revision>25</cp:revision>
  <dcterms:created xsi:type="dcterms:W3CDTF">2022-01-31T14:31:56Z</dcterms:created>
  <dcterms:modified xsi:type="dcterms:W3CDTF">2024-01-17T19:11:13Z</dcterms:modified>
</cp:coreProperties>
</file>